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27" r:id="rId2"/>
    <p:sldId id="273" r:id="rId3"/>
    <p:sldId id="346" r:id="rId4"/>
    <p:sldId id="344" r:id="rId5"/>
    <p:sldId id="323" r:id="rId6"/>
    <p:sldId id="342" r:id="rId7"/>
    <p:sldId id="347" r:id="rId8"/>
    <p:sldId id="343" r:id="rId9"/>
    <p:sldId id="324" r:id="rId10"/>
    <p:sldId id="326" r:id="rId11"/>
    <p:sldId id="318" r:id="rId12"/>
    <p:sldId id="339" r:id="rId13"/>
    <p:sldId id="341" r:id="rId14"/>
    <p:sldId id="348" r:id="rId15"/>
    <p:sldId id="321" r:id="rId16"/>
    <p:sldId id="338" r:id="rId17"/>
    <p:sldId id="257" r:id="rId18"/>
    <p:sldId id="298" r:id="rId19"/>
    <p:sldId id="277" r:id="rId20"/>
    <p:sldId id="330" r:id="rId21"/>
    <p:sldId id="329" r:id="rId22"/>
    <p:sldId id="317" r:id="rId23"/>
    <p:sldId id="350" r:id="rId24"/>
    <p:sldId id="331" r:id="rId25"/>
    <p:sldId id="332" r:id="rId26"/>
    <p:sldId id="333" r:id="rId27"/>
    <p:sldId id="334" r:id="rId28"/>
    <p:sldId id="280" r:id="rId29"/>
    <p:sldId id="281" r:id="rId30"/>
    <p:sldId id="287" r:id="rId31"/>
    <p:sldId id="286" r:id="rId32"/>
    <p:sldId id="349" r:id="rId33"/>
    <p:sldId id="307" r:id="rId34"/>
    <p:sldId id="308" r:id="rId35"/>
    <p:sldId id="302" r:id="rId36"/>
    <p:sldId id="259" r:id="rId37"/>
    <p:sldId id="301" r:id="rId38"/>
    <p:sldId id="300" r:id="rId39"/>
    <p:sldId id="289" r:id="rId40"/>
    <p:sldId id="351" r:id="rId41"/>
    <p:sldId id="353" r:id="rId42"/>
    <p:sldId id="299" r:id="rId43"/>
    <p:sldId id="291" r:id="rId44"/>
    <p:sldId id="354" r:id="rId45"/>
    <p:sldId id="292" r:id="rId46"/>
    <p:sldId id="357" r:id="rId47"/>
    <p:sldId id="358" r:id="rId48"/>
    <p:sldId id="305" r:id="rId49"/>
    <p:sldId id="304" r:id="rId50"/>
    <p:sldId id="294" r:id="rId51"/>
    <p:sldId id="296" r:id="rId52"/>
    <p:sldId id="297" r:id="rId53"/>
    <p:sldId id="309" r:id="rId54"/>
    <p:sldId id="310" r:id="rId55"/>
    <p:sldId id="312" r:id="rId56"/>
    <p:sldId id="313" r:id="rId57"/>
    <p:sldId id="314" r:id="rId58"/>
    <p:sldId id="359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0C4DCBA-F9B4-4C81-9193-8EFA9D1AED7B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8D8BB4E-DFCA-41B1-A12A-144663EE57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697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DCBA-F9B4-4C81-9193-8EFA9D1AED7B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BB4E-DFCA-41B1-A12A-144663EE5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02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DCBA-F9B4-4C81-9193-8EFA9D1AED7B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BB4E-DFCA-41B1-A12A-144663EE57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217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DCBA-F9B4-4C81-9193-8EFA9D1AED7B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BB4E-DFCA-41B1-A12A-144663EE574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781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DCBA-F9B4-4C81-9193-8EFA9D1AED7B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BB4E-DFCA-41B1-A12A-144663EE5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98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DCBA-F9B4-4C81-9193-8EFA9D1AED7B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BB4E-DFCA-41B1-A12A-144663EE574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286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DCBA-F9B4-4C81-9193-8EFA9D1AED7B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BB4E-DFCA-41B1-A12A-144663EE57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582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DCBA-F9B4-4C81-9193-8EFA9D1AED7B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BB4E-DFCA-41B1-A12A-144663EE57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356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DCBA-F9B4-4C81-9193-8EFA9D1AED7B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BB4E-DFCA-41B1-A12A-144663EE57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48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DCBA-F9B4-4C81-9193-8EFA9D1AED7B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BB4E-DFCA-41B1-A12A-144663EE5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43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DCBA-F9B4-4C81-9193-8EFA9D1AED7B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BB4E-DFCA-41B1-A12A-144663EE574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96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DCBA-F9B4-4C81-9193-8EFA9D1AED7B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BB4E-DFCA-41B1-A12A-144663EE5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DCBA-F9B4-4C81-9193-8EFA9D1AED7B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BB4E-DFCA-41B1-A12A-144663EE574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5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DCBA-F9B4-4C81-9193-8EFA9D1AED7B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BB4E-DFCA-41B1-A12A-144663EE57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2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DCBA-F9B4-4C81-9193-8EFA9D1AED7B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BB4E-DFCA-41B1-A12A-144663EE5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70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DCBA-F9B4-4C81-9193-8EFA9D1AED7B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BB4E-DFCA-41B1-A12A-144663EE574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967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DCBA-F9B4-4C81-9193-8EFA9D1AED7B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BB4E-DFCA-41B1-A12A-144663EE5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80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C4DCBA-F9B4-4C81-9193-8EFA9D1AED7B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D8BB4E-DFCA-41B1-A12A-144663EE5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6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130" y="4094538"/>
            <a:ext cx="11605847" cy="88432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rPr>
              <a:t>Lower urinary tract symptoms </a:t>
            </a:r>
            <a:r>
              <a:rPr lang="en-US" sz="3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in aging women</a:t>
            </a:r>
            <a:endParaRPr lang="en-US" sz="32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8985" y="4849745"/>
            <a:ext cx="1728651" cy="643391"/>
          </a:xfrm>
        </p:spPr>
        <p:txBody>
          <a:bodyPr/>
          <a:lstStyle/>
          <a:p>
            <a:r>
              <a:rPr lang="en-US" dirty="0" smtClean="0"/>
              <a:t>T- eftekhar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480" y="1603423"/>
            <a:ext cx="6373449" cy="253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67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In older adults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177" y="1877876"/>
            <a:ext cx="10970623" cy="4351338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brain tissue loss, protein dysregulation, </a:t>
            </a:r>
            <a:r>
              <a:rPr lang="en-US" b="1" dirty="0" smtClean="0">
                <a:solidFill>
                  <a:srgbClr val="002060"/>
                </a:solidFill>
              </a:rPr>
              <a:t>and degeneration/demyelination </a:t>
            </a:r>
            <a:r>
              <a:rPr lang="en-US" b="1" dirty="0">
                <a:solidFill>
                  <a:srgbClr val="002060"/>
                </a:solidFill>
              </a:rPr>
              <a:t>directly contribute to LUTS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dirty="0" smtClean="0"/>
              <a:t> </a:t>
            </a:r>
            <a:r>
              <a:rPr lang="en-US" b="1" dirty="0">
                <a:solidFill>
                  <a:srgbClr val="0070C0"/>
                </a:solidFill>
              </a:rPr>
              <a:t>Further evidence can be found in neurodegenerative conditions: 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multiple </a:t>
            </a:r>
            <a:r>
              <a:rPr lang="en-US" b="1" dirty="0">
                <a:solidFill>
                  <a:srgbClr val="0070C0"/>
                </a:solidFill>
              </a:rPr>
              <a:t>sclerosis (</a:t>
            </a:r>
            <a:r>
              <a:rPr lang="en-US" b="1" dirty="0" err="1">
                <a:solidFill>
                  <a:srgbClr val="0070C0"/>
                </a:solidFill>
              </a:rPr>
              <a:t>Ramasamy</a:t>
            </a:r>
            <a:r>
              <a:rPr lang="en-US" b="1" dirty="0">
                <a:solidFill>
                  <a:srgbClr val="0070C0"/>
                </a:solidFill>
              </a:rPr>
              <a:t> and Smith, 2021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Alzheimer’s disease (Lee et al., 2014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Parkinson’s disease (Campeau et al., 2011) all have associated LUTS.</a:t>
            </a:r>
          </a:p>
        </p:txBody>
      </p:sp>
    </p:spTree>
    <p:extLst>
      <p:ext uri="{BB962C8B-B14F-4D97-AF65-F5344CB8AC3E}">
        <p14:creationId xmlns:p14="http://schemas.microsoft.com/office/powerpoint/2010/main" val="3672066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prevalence rates of SUI, UUI and MUI in developed countries are 12.6 %, 5.3 % and 9.1 </a:t>
            </a:r>
            <a:r>
              <a:rPr lang="en-US" dirty="0" smtClean="0"/>
              <a:t>%.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prevalence of overactive bladder in women increases with age, from 2% up to 53 %, and has been estimated to be 19.1 % for women over 65 years of age </a:t>
            </a:r>
            <a:r>
              <a:rPr lang="fa-IR" dirty="0" smtClean="0"/>
              <a:t>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06521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Neurogenic: Proposed by </a:t>
            </a:r>
            <a:r>
              <a:rPr lang="en-US" dirty="0" smtClean="0"/>
              <a:t>suggesting </a:t>
            </a:r>
            <a:r>
              <a:rPr lang="en-US" dirty="0"/>
              <a:t>that subclinical neurological changes (either </a:t>
            </a:r>
            <a:r>
              <a:rPr lang="en-US" dirty="0">
                <a:solidFill>
                  <a:srgbClr val="7030A0"/>
                </a:solidFill>
              </a:rPr>
              <a:t>sensitization of afferents to the bladder </a:t>
            </a:r>
            <a:r>
              <a:rPr lang="en-US" dirty="0"/>
              <a:t>or </a:t>
            </a:r>
            <a:r>
              <a:rPr lang="en-US" dirty="0">
                <a:solidFill>
                  <a:srgbClr val="7030A0"/>
                </a:solidFill>
              </a:rPr>
              <a:t>diminished central </a:t>
            </a:r>
            <a:r>
              <a:rPr lang="en-US" dirty="0" smtClean="0">
                <a:solidFill>
                  <a:srgbClr val="7030A0"/>
                </a:solidFill>
              </a:rPr>
              <a:t>inhibition</a:t>
            </a:r>
            <a:r>
              <a:rPr lang="en-US" dirty="0"/>
              <a:t>) produce detrusor </a:t>
            </a:r>
            <a:r>
              <a:rPr lang="en-US" dirty="0" smtClean="0"/>
              <a:t>overactive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Urethrogenic</a:t>
            </a:r>
            <a:r>
              <a:rPr lang="en-US" dirty="0"/>
              <a:t>: Proposes that urethral instability (sudden loss of urethral pressure during filling) </a:t>
            </a:r>
            <a:r>
              <a:rPr lang="en-US" dirty="0" smtClean="0"/>
              <a:t>and/or</a:t>
            </a:r>
          </a:p>
          <a:p>
            <a:r>
              <a:rPr lang="en-US" dirty="0" smtClean="0"/>
              <a:t> </a:t>
            </a:r>
            <a:r>
              <a:rPr lang="en-US" dirty="0"/>
              <a:t>loss of the tonic inhibitory effect of the urethral sphincter is the cause of bladder </a:t>
            </a:r>
            <a:r>
              <a:rPr lang="en-US" dirty="0" err="1"/>
              <a:t>overactivity</a:t>
            </a:r>
            <a:r>
              <a:rPr lang="en-US" dirty="0"/>
              <a:t> 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This idea is </a:t>
            </a:r>
            <a:r>
              <a:rPr lang="en-US" dirty="0" smtClean="0"/>
              <a:t>supported </a:t>
            </a:r>
            <a:r>
              <a:rPr lang="en-US" dirty="0"/>
              <a:t>by observations that women with bladder </a:t>
            </a:r>
            <a:r>
              <a:rPr lang="en-US" dirty="0" err="1" smtClean="0"/>
              <a:t>overactivity</a:t>
            </a:r>
            <a:r>
              <a:rPr lang="en-US" dirty="0" smtClean="0"/>
              <a:t> </a:t>
            </a:r>
            <a:r>
              <a:rPr lang="en-US" dirty="0"/>
              <a:t>have lower urethral muscle mass than </a:t>
            </a:r>
            <a:r>
              <a:rPr lang="en-US" dirty="0" smtClean="0"/>
              <a:t>age matched </a:t>
            </a:r>
            <a:r>
              <a:rPr lang="en-US" dirty="0"/>
              <a:t>controls </a:t>
            </a:r>
            <a:r>
              <a:rPr lang="en-US" dirty="0" smtClean="0"/>
              <a:t> </a:t>
            </a:r>
            <a:r>
              <a:rPr lang="en-US" dirty="0"/>
              <a:t>and that urethral muscle </a:t>
            </a:r>
            <a:r>
              <a:rPr lang="en-US" dirty="0" smtClean="0"/>
              <a:t>density </a:t>
            </a:r>
            <a:r>
              <a:rPr lang="en-US" dirty="0"/>
              <a:t>declines with aging</a:t>
            </a:r>
          </a:p>
        </p:txBody>
      </p:sp>
    </p:spTree>
    <p:extLst>
      <p:ext uri="{BB962C8B-B14F-4D97-AF65-F5344CB8AC3E}">
        <p14:creationId xmlns:p14="http://schemas.microsoft.com/office/powerpoint/2010/main" val="3815982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</a:pPr>
            <a:r>
              <a:rPr lang="en-US" sz="31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Conditions associated with urinary urgency and UUI</a:t>
            </a:r>
            <a:r>
              <a:rPr lang="en-US" sz="24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/>
            </a:r>
            <a:br>
              <a:rPr lang="en-US" sz="24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r>
              <a:rPr lang="en-US" sz="16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–</a:t>
            </a:r>
            <a:br>
              <a:rPr lang="en-US" sz="16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499" y="2285998"/>
            <a:ext cx="6571707" cy="3047471"/>
          </a:xfrm>
        </p:spPr>
        <p:txBody>
          <a:bodyPr>
            <a:noAutofit/>
          </a:bodyPr>
          <a:lstStyle/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 Diabetes</a:t>
            </a:r>
          </a:p>
          <a:p>
            <a:r>
              <a:rPr lang="en-US" sz="1600" dirty="0" smtClean="0"/>
              <a:t> – Obesity</a:t>
            </a:r>
          </a:p>
          <a:p>
            <a:r>
              <a:rPr lang="en-US" sz="1600" dirty="0" smtClean="0"/>
              <a:t> – Metabolic syndrome</a:t>
            </a:r>
          </a:p>
          <a:p>
            <a:r>
              <a:rPr lang="en-US" sz="1600" dirty="0" smtClean="0"/>
              <a:t> – Multiple sclerosis </a:t>
            </a:r>
          </a:p>
          <a:p>
            <a:r>
              <a:rPr lang="en-US" sz="1600" dirty="0" smtClean="0"/>
              <a:t>– Parkinson’s disease</a:t>
            </a:r>
          </a:p>
          <a:p>
            <a:r>
              <a:rPr lang="en-US" sz="1600" dirty="0" smtClean="0"/>
              <a:t> – Stroke</a:t>
            </a:r>
          </a:p>
          <a:p>
            <a:r>
              <a:rPr lang="en-US" sz="1600" dirty="0" smtClean="0"/>
              <a:t> – Spinal injury</a:t>
            </a:r>
          </a:p>
          <a:p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3400698" y="2955716"/>
            <a:ext cx="6096000" cy="22006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– Depression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– Hypertension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– Irritable bowel syndrome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– Fecal impaction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– Pelvic surgery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– Spinal surgery</a:t>
            </a:r>
            <a:endParaRPr lang="en-US" sz="16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69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282828"/>
                </a:solidFill>
                <a:latin typeface="MuseoSans"/>
              </a:rPr>
              <a:t>Potential risk factors such </a:t>
            </a:r>
            <a:r>
              <a:rPr lang="en-US" dirty="0" smtClean="0">
                <a:solidFill>
                  <a:srgbClr val="282828"/>
                </a:solidFill>
                <a:latin typeface="MuseoSans"/>
              </a:rPr>
              <a:t>as</a:t>
            </a:r>
          </a:p>
          <a:p>
            <a:r>
              <a:rPr lang="en-US" dirty="0" smtClean="0">
                <a:solidFill>
                  <a:srgbClr val="282828"/>
                </a:solidFill>
                <a:latin typeface="MuseoSans"/>
              </a:rPr>
              <a:t> </a:t>
            </a:r>
            <a:r>
              <a:rPr lang="en-US" dirty="0">
                <a:solidFill>
                  <a:srgbClr val="282828"/>
                </a:solidFill>
                <a:latin typeface="MuseoSans"/>
              </a:rPr>
              <a:t>age, race, heredity, </a:t>
            </a:r>
            <a:endParaRPr lang="en-US" dirty="0" smtClean="0">
              <a:solidFill>
                <a:srgbClr val="282828"/>
              </a:solidFill>
              <a:latin typeface="MuseoSans"/>
            </a:endParaRPr>
          </a:p>
          <a:p>
            <a:r>
              <a:rPr lang="en-US" dirty="0" smtClean="0">
                <a:solidFill>
                  <a:srgbClr val="282828"/>
                </a:solidFill>
                <a:latin typeface="MuseoSans"/>
              </a:rPr>
              <a:t>Obesity</a:t>
            </a:r>
          </a:p>
          <a:p>
            <a:r>
              <a:rPr lang="en-US" dirty="0" smtClean="0">
                <a:solidFill>
                  <a:srgbClr val="282828"/>
                </a:solidFill>
                <a:latin typeface="MuseoSans"/>
              </a:rPr>
              <a:t> </a:t>
            </a:r>
            <a:r>
              <a:rPr lang="en-US" dirty="0">
                <a:solidFill>
                  <a:srgbClr val="282828"/>
                </a:solidFill>
                <a:latin typeface="MuseoSans"/>
              </a:rPr>
              <a:t>hypertension, diabetes, constipation, </a:t>
            </a:r>
            <a:r>
              <a:rPr lang="en-US" dirty="0" smtClean="0">
                <a:solidFill>
                  <a:srgbClr val="282828"/>
                </a:solidFill>
                <a:latin typeface="MuseoSans"/>
              </a:rPr>
              <a:t>smoking</a:t>
            </a:r>
          </a:p>
          <a:p>
            <a:r>
              <a:rPr lang="en-US" dirty="0" smtClean="0">
                <a:solidFill>
                  <a:srgbClr val="282828"/>
                </a:solidFill>
                <a:latin typeface="MuseoSans"/>
              </a:rPr>
              <a:t> </a:t>
            </a:r>
            <a:r>
              <a:rPr lang="en-US" dirty="0" smtClean="0">
                <a:solidFill>
                  <a:srgbClr val="282828"/>
                </a:solidFill>
                <a:latin typeface="MuseoSans"/>
              </a:rPr>
              <a:t>history of corticosteroids use</a:t>
            </a:r>
          </a:p>
          <a:p>
            <a:r>
              <a:rPr lang="en-US" dirty="0" smtClean="0">
                <a:solidFill>
                  <a:srgbClr val="282828"/>
                </a:solidFill>
                <a:latin typeface="MuseoSans"/>
              </a:rPr>
              <a:t> respiratory diseases</a:t>
            </a:r>
          </a:p>
          <a:p>
            <a:r>
              <a:rPr lang="en-US" dirty="0" smtClean="0">
                <a:solidFill>
                  <a:srgbClr val="282828"/>
                </a:solidFill>
                <a:latin typeface="MuseoSans"/>
              </a:rPr>
              <a:t>menopause, anatomical structure of the female urethra</a:t>
            </a:r>
          </a:p>
          <a:p>
            <a:r>
              <a:rPr lang="en-US" dirty="0" smtClean="0">
                <a:solidFill>
                  <a:srgbClr val="282828"/>
                </a:solidFill>
                <a:latin typeface="MuseoSans"/>
              </a:rPr>
              <a:t> multiple pregnancies and vaginal deliveries</a:t>
            </a:r>
          </a:p>
          <a:p>
            <a:r>
              <a:rPr lang="en-US" dirty="0" smtClean="0">
                <a:solidFill>
                  <a:srgbClr val="282828"/>
                </a:solidFill>
                <a:latin typeface="MuseoSans"/>
              </a:rPr>
              <a:t> history of hysterectomy have been reported to cause urinary incontinence in older women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4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Established urinary incontinence When the duration of UI is over 4 weeks and there are often abnormalities of the lower urinary tract. There are 4 types under this category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dirty="0"/>
              <a:t>detrusor </a:t>
            </a:r>
            <a:r>
              <a:rPr lang="en-US" dirty="0" smtClean="0"/>
              <a:t>over-activity</a:t>
            </a:r>
          </a:p>
          <a:p>
            <a:r>
              <a:rPr lang="en-US" dirty="0" smtClean="0"/>
              <a:t> </a:t>
            </a:r>
            <a:r>
              <a:rPr lang="en-US" dirty="0"/>
              <a:t>stress </a:t>
            </a:r>
            <a:r>
              <a:rPr lang="en-US" dirty="0" smtClean="0"/>
              <a:t>incontinence</a:t>
            </a:r>
          </a:p>
          <a:p>
            <a:r>
              <a:rPr lang="en-US" dirty="0" smtClean="0"/>
              <a:t> </a:t>
            </a:r>
            <a:r>
              <a:rPr lang="en-US" dirty="0"/>
              <a:t>bladder outlet obstruction </a:t>
            </a:r>
          </a:p>
          <a:p>
            <a:r>
              <a:rPr lang="en-US" dirty="0" smtClean="0"/>
              <a:t> </a:t>
            </a:r>
            <a:r>
              <a:rPr lang="en-US" dirty="0"/>
              <a:t>detrusor underactivity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In some patients, it may be a combination of more than one type, called mixed incontinence</a:t>
            </a:r>
          </a:p>
        </p:txBody>
      </p:sp>
    </p:spTree>
    <p:extLst>
      <p:ext uri="{BB962C8B-B14F-4D97-AF65-F5344CB8AC3E}">
        <p14:creationId xmlns:p14="http://schemas.microsoft.com/office/powerpoint/2010/main" val="172883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ea typeface="+mn-ea"/>
                <a:cs typeface="+mn-cs"/>
              </a:rPr>
              <a:t>Variants of detrusor over-activity include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concomitant</a:t>
            </a:r>
          </a:p>
          <a:p>
            <a:r>
              <a:rPr lang="en-US" dirty="0" smtClean="0"/>
              <a:t> </a:t>
            </a:r>
            <a:r>
              <a:rPr lang="en-US" dirty="0"/>
              <a:t>detrusor </a:t>
            </a:r>
            <a:r>
              <a:rPr lang="en-US" dirty="0" err="1"/>
              <a:t>hypocontractility</a:t>
            </a:r>
            <a:r>
              <a:rPr lang="en-US" dirty="0"/>
              <a:t> present in half of the subjects with detrusor over-activity 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This condition is called Detrusor Hyperactivity with Impaired Contractility (DHIC). </a:t>
            </a:r>
            <a:endParaRPr lang="en-US" dirty="0" smtClean="0"/>
          </a:p>
          <a:p>
            <a:r>
              <a:rPr lang="en-US" dirty="0" smtClean="0"/>
              <a:t>DHIC </a:t>
            </a:r>
            <a:r>
              <a:rPr lang="en-US" dirty="0"/>
              <a:t>is associated with a high Post-Void Residual Volume (PVRU). 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urethral resistance, rather than cortical abnormalities. </a:t>
            </a:r>
            <a:endParaRPr lang="en-US" dirty="0" smtClean="0"/>
          </a:p>
          <a:p>
            <a:r>
              <a:rPr lang="en-US" dirty="0" smtClean="0"/>
              <a:t>Clinically</a:t>
            </a:r>
            <a:r>
              <a:rPr lang="en-US" dirty="0"/>
              <a:t>, DHIC is problematic because treatment with anticholinergic agents for detrusor over-activity is contraindicated in the presence of high PVRU </a:t>
            </a:r>
            <a:r>
              <a:rPr lang="en-US" dirty="0" smtClean="0"/>
              <a:t>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68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Menopause and aging are strongly associated with the emergence or worsening of lower urinary tract dysfunction </a:t>
            </a:r>
            <a:r>
              <a:rPr lang="en-US" dirty="0" smtClean="0"/>
              <a:t>.</a:t>
            </a:r>
            <a:endParaRPr lang="fa-IR" dirty="0" smtClean="0"/>
          </a:p>
          <a:p>
            <a:r>
              <a:rPr lang="en-US" dirty="0" smtClean="0"/>
              <a:t> </a:t>
            </a:r>
            <a:r>
              <a:rPr lang="en-US" dirty="0"/>
              <a:t>The lower urinary tract shares embryological origins with the female reproductive system and it is thus sensitive to the effects of steroid hormones </a:t>
            </a:r>
            <a:r>
              <a:rPr lang="en-US" dirty="0" smtClean="0"/>
              <a:t>.</a:t>
            </a:r>
            <a:endParaRPr lang="fa-IR" dirty="0" smtClean="0"/>
          </a:p>
          <a:p>
            <a:r>
              <a:rPr lang="en-US" dirty="0" smtClean="0"/>
              <a:t> </a:t>
            </a:r>
            <a:r>
              <a:rPr lang="en-US" dirty="0"/>
              <a:t>Sex steroid hormones have an important role in the regulation of lower urinary tract function </a:t>
            </a:r>
          </a:p>
          <a:p>
            <a:r>
              <a:rPr lang="en-US" dirty="0" smtClean="0"/>
              <a:t> </a:t>
            </a:r>
            <a:r>
              <a:rPr lang="en-US" dirty="0"/>
              <a:t>estrogen, androgen and progesterone receptors are expressed throughout the lower urinary </a:t>
            </a:r>
            <a:r>
              <a:rPr lang="en-US" dirty="0" smtClean="0"/>
              <a:t>tract</a:t>
            </a:r>
            <a:endParaRPr lang="en-US" dirty="0"/>
          </a:p>
          <a:p>
            <a:r>
              <a:rPr lang="en-US" dirty="0" smtClean="0"/>
              <a:t>directly </a:t>
            </a:r>
            <a:r>
              <a:rPr lang="en-US" dirty="0"/>
              <a:t>related to urinary continence such as the urethra, the vagina and the pelvic floor muscles, fascia and ligament</a:t>
            </a:r>
          </a:p>
        </p:txBody>
      </p:sp>
    </p:spTree>
    <p:extLst>
      <p:ext uri="{BB962C8B-B14F-4D97-AF65-F5344CB8AC3E}">
        <p14:creationId xmlns:p14="http://schemas.microsoft.com/office/powerpoint/2010/main" val="3816209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recent study on the composition of the vaginal microbiota in pre-, </a:t>
            </a:r>
            <a:r>
              <a:rPr lang="en-US" dirty="0" err="1" smtClean="0"/>
              <a:t>peri</a:t>
            </a:r>
            <a:r>
              <a:rPr lang="en-US" dirty="0" smtClean="0"/>
              <a:t>- and postmenopausal women found significant associations between vaginal bacterial composition with both menopause stage and signs of vaginal atrophy . </a:t>
            </a:r>
            <a:endParaRPr lang="fa-IR" dirty="0" smtClean="0"/>
          </a:p>
          <a:p>
            <a:r>
              <a:rPr lang="en-US" dirty="0" smtClean="0"/>
              <a:t>whether sex hormones affect the </a:t>
            </a:r>
            <a:r>
              <a:rPr lang="en-US" dirty="0" err="1" smtClean="0"/>
              <a:t>urobiome</a:t>
            </a:r>
            <a:r>
              <a:rPr lang="en-US" dirty="0" smtClean="0"/>
              <a:t> in the same manner as the vaginal microbiome needs further investigation. </a:t>
            </a:r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31639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. An intact </a:t>
            </a:r>
            <a:r>
              <a:rPr lang="en-US" dirty="0" smtClean="0"/>
              <a:t>cognition </a:t>
            </a:r>
            <a:r>
              <a:rPr lang="en-US" dirty="0"/>
              <a:t>is important to perceive the sensation of bladder </a:t>
            </a:r>
            <a:r>
              <a:rPr lang="en-US" dirty="0" smtClean="0"/>
              <a:t>fullness </a:t>
            </a:r>
            <a:r>
              <a:rPr lang="en-US" dirty="0"/>
              <a:t>with the ability to postpone </a:t>
            </a:r>
            <a:r>
              <a:rPr lang="en-US" dirty="0" smtClean="0"/>
              <a:t>micturition</a:t>
            </a:r>
          </a:p>
          <a:p>
            <a:r>
              <a:rPr lang="en-US" dirty="0" smtClean="0"/>
              <a:t> </a:t>
            </a:r>
            <a:r>
              <a:rPr lang="en-US" dirty="0"/>
              <a:t>after the first sensation, motivation and desire to pass urine, sufficient mobility and coordination to reach the toilet with hand dexterity to manipulate clothing items in order to do so</a:t>
            </a:r>
          </a:p>
        </p:txBody>
      </p:sp>
    </p:spTree>
    <p:extLst>
      <p:ext uri="{BB962C8B-B14F-4D97-AF65-F5344CB8AC3E}">
        <p14:creationId xmlns:p14="http://schemas.microsoft.com/office/powerpoint/2010/main" val="296073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i="0" dirty="0" smtClean="0">
                <a:solidFill>
                  <a:srgbClr val="0070C0"/>
                </a:solidFill>
                <a:effectLst/>
                <a:latin typeface="MuseoSans"/>
              </a:rPr>
              <a:t>Aging</a:t>
            </a:r>
            <a:r>
              <a:rPr lang="en-US" b="0" i="0" dirty="0" smtClean="0">
                <a:solidFill>
                  <a:srgbClr val="282828"/>
                </a:solidFill>
                <a:effectLst/>
                <a:latin typeface="MuseoSans"/>
              </a:rPr>
              <a:t> is a natural process, which is one of the stages of humans' growth and development.</a:t>
            </a:r>
          </a:p>
          <a:p>
            <a:r>
              <a:rPr lang="en-US" b="0" i="0" dirty="0" smtClean="0">
                <a:solidFill>
                  <a:srgbClr val="282828"/>
                </a:solidFill>
                <a:effectLst/>
                <a:latin typeface="MuseoSans"/>
              </a:rPr>
              <a:t> During this process, individuals experience </a:t>
            </a:r>
          </a:p>
          <a:p>
            <a:r>
              <a:rPr lang="en-US" sz="3200" b="1" i="0" dirty="0" smtClean="0">
                <a:solidFill>
                  <a:srgbClr val="0070C0"/>
                </a:solidFill>
                <a:effectLst/>
                <a:latin typeface="MuseoSans"/>
              </a:rPr>
              <a:t>physiological, mental, and social changes</a:t>
            </a:r>
            <a:r>
              <a:rPr lang="en-US" sz="3200" b="1" i="0" dirty="0" smtClean="0">
                <a:solidFill>
                  <a:srgbClr val="0070C0"/>
                </a:solidFill>
                <a:effectLst/>
                <a:latin typeface="MuseoSans"/>
              </a:rPr>
              <a:t>.</a:t>
            </a:r>
          </a:p>
          <a:p>
            <a:pPr marL="0" indent="0">
              <a:buNone/>
            </a:pPr>
            <a:endParaRPr lang="en-US" sz="3200" b="1" i="0" dirty="0" smtClean="0">
              <a:solidFill>
                <a:srgbClr val="0070C0"/>
              </a:solidFill>
              <a:effectLst/>
              <a:latin typeface="MuseoSans"/>
            </a:endParaRPr>
          </a:p>
          <a:p>
            <a:pPr lvl="0">
              <a:buClr>
                <a:srgbClr val="83992A"/>
              </a:buClr>
            </a:pPr>
            <a:r>
              <a:rPr lang="en-US" sz="3400" b="1" dirty="0">
                <a:solidFill>
                  <a:srgbClr val="002060"/>
                </a:solidFill>
              </a:rPr>
              <a:t>Lower urinary tract symptoms are common in women.</a:t>
            </a:r>
          </a:p>
          <a:p>
            <a:pPr lvl="0">
              <a:buClr>
                <a:srgbClr val="83992A"/>
              </a:buClr>
            </a:pPr>
            <a:r>
              <a:rPr lang="en-US" sz="3400" b="1" dirty="0">
                <a:solidFill>
                  <a:srgbClr val="002060"/>
                </a:solidFill>
              </a:rPr>
              <a:t> It is difficult to determine the prevalence due to the multifactorial etiology, and the frequency is known to increase with age . </a:t>
            </a:r>
          </a:p>
          <a:p>
            <a:pPr marL="0" lvl="0" indent="0">
              <a:buClr>
                <a:srgbClr val="83992A"/>
              </a:buClr>
              <a:buNone/>
            </a:pPr>
            <a:endParaRPr lang="en-US" sz="3400" b="1" dirty="0">
              <a:solidFill>
                <a:srgbClr val="002060"/>
              </a:solidFill>
            </a:endParaRPr>
          </a:p>
          <a:p>
            <a:r>
              <a:rPr lang="en-US" sz="4600" b="1" i="0" dirty="0" smtClean="0">
                <a:solidFill>
                  <a:srgbClr val="002060"/>
                </a:solidFill>
                <a:effectLst/>
                <a:latin typeface="MuseoSans"/>
              </a:rPr>
              <a:t> </a:t>
            </a:r>
            <a:endParaRPr lang="en-US" sz="4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2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451" y="561703"/>
            <a:ext cx="4324350" cy="5534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199" y="982132"/>
            <a:ext cx="6921136" cy="4988667"/>
          </a:xfrm>
        </p:spPr>
        <p:txBody>
          <a:bodyPr>
            <a:normAutofit/>
          </a:bodyPr>
          <a:lstStyle/>
          <a:p>
            <a:r>
              <a:rPr lang="en-US" b="1" dirty="0"/>
              <a:t>Central control of detrusor activities includes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the frontal cortex, basal ganglia, Pontine Micturition Centre. 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/>
              <a:t>The </a:t>
            </a:r>
            <a:r>
              <a:rPr lang="en-US" dirty="0"/>
              <a:t>central control provides an inhibitory input on the detrusor to reduce contractions during the bladder filling phase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Dementia, particularly vascular dementia, normal pressure hydrocephalus, Frontotemporal lobe dementia, Alzheimer’s Disease (AD) present with features of detrusor over-activity where urgency is the main symptom</a:t>
            </a:r>
          </a:p>
        </p:txBody>
      </p:sp>
    </p:spTree>
    <p:extLst>
      <p:ext uri="{BB962C8B-B14F-4D97-AF65-F5344CB8AC3E}">
        <p14:creationId xmlns:p14="http://schemas.microsoft.com/office/powerpoint/2010/main" val="155465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0572" y="562502"/>
            <a:ext cx="2143125" cy="2143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541417"/>
            <a:ext cx="8057605" cy="43344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Incontinence </a:t>
            </a:r>
            <a:r>
              <a:rPr lang="en-US" b="1" dirty="0">
                <a:solidFill>
                  <a:srgbClr val="002060"/>
                </a:solidFill>
              </a:rPr>
              <a:t>in a person with dementia increases the level of dependency and results in a heavier care burden. 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Many </a:t>
            </a:r>
            <a:r>
              <a:rPr lang="en-US" b="1" dirty="0">
                <a:solidFill>
                  <a:srgbClr val="002060"/>
                </a:solidFill>
              </a:rPr>
              <a:t>clinicians believe that people with dementia will automatically have urinary incontinence because of cortical dysfunction. 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A </a:t>
            </a:r>
            <a:r>
              <a:rPr lang="en-US" b="1" dirty="0">
                <a:solidFill>
                  <a:srgbClr val="002060"/>
                </a:solidFill>
              </a:rPr>
              <a:t>number of studies in this population group have shown that impaired mobility and the inability to transfer are greater predictors of urinary incontinence than the severity of the dementia</a:t>
            </a:r>
          </a:p>
        </p:txBody>
      </p:sp>
    </p:spTree>
    <p:extLst>
      <p:ext uri="{BB962C8B-B14F-4D97-AF65-F5344CB8AC3E}">
        <p14:creationId xmlns:p14="http://schemas.microsoft.com/office/powerpoint/2010/main" val="237902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5744"/>
            <a:ext cx="9601196" cy="1303867"/>
          </a:xfrm>
        </p:spPr>
        <p:txBody>
          <a:bodyPr/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</a:pPr>
            <a:r>
              <a:rPr lang="en-US" sz="2400" b="1" dirty="0">
                <a:ln>
                  <a:noFill/>
                </a:ln>
                <a:solidFill>
                  <a:srgbClr val="7030A0"/>
                </a:solidFill>
                <a:ea typeface="+mn-ea"/>
                <a:cs typeface="+mn-cs"/>
              </a:rPr>
              <a:t>ischemia-induced detrusor </a:t>
            </a:r>
            <a:r>
              <a:rPr lang="en-US" sz="2400" b="1" dirty="0" err="1">
                <a:ln>
                  <a:noFill/>
                </a:ln>
                <a:solidFill>
                  <a:srgbClr val="7030A0"/>
                </a:solidFill>
                <a:ea typeface="+mn-ea"/>
                <a:cs typeface="+mn-cs"/>
              </a:rPr>
              <a:t>overactivity</a:t>
            </a:r>
            <a:r>
              <a:rPr lang="en-US" sz="2400" b="1" dirty="0">
                <a:ln>
                  <a:noFill/>
                </a:ln>
                <a:solidFill>
                  <a:srgbClr val="7030A0"/>
                </a:solidFill>
                <a:ea typeface="+mn-ea"/>
                <a:cs typeface="+mn-cs"/>
              </a:rPr>
              <a:t> exist. </a:t>
            </a:r>
            <a:r>
              <a:rPr lang="en-US" sz="17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/>
            </a:r>
            <a:br>
              <a:rPr lang="en-US" sz="17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188721"/>
            <a:ext cx="9601196" cy="5381896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increasing prevalence of OAB with age could be due to the associated increase in atherosclerotic </a:t>
            </a:r>
            <a:r>
              <a:rPr lang="en-US" sz="2000" dirty="0" smtClean="0"/>
              <a:t>disease.</a:t>
            </a:r>
          </a:p>
          <a:p>
            <a:endParaRPr lang="en-US" sz="2000" dirty="0" smtClean="0"/>
          </a:p>
          <a:p>
            <a:r>
              <a:rPr lang="en-US" sz="2000" dirty="0" smtClean="0"/>
              <a:t>Mucosa</a:t>
            </a:r>
            <a:r>
              <a:rPr lang="en-US" sz="2000" dirty="0"/>
              <a:t>: In the past the bladder epithelium was viewed as a simple barrier</a:t>
            </a:r>
            <a:r>
              <a:rPr lang="en-US" sz="2000" dirty="0" smtClean="0"/>
              <a:t>. </a:t>
            </a:r>
            <a:r>
              <a:rPr lang="en-US" sz="2000" dirty="0"/>
              <a:t>A great deal of research in the past decade has elucidated </a:t>
            </a:r>
            <a:r>
              <a:rPr lang="en-US" sz="2000" dirty="0">
                <a:solidFill>
                  <a:schemeClr val="tx1"/>
                </a:solidFill>
              </a:rPr>
              <a:t>relevant </a:t>
            </a:r>
            <a:r>
              <a:rPr lang="en-US" b="1" dirty="0">
                <a:solidFill>
                  <a:schemeClr val="tx1"/>
                </a:solidFill>
              </a:rPr>
              <a:t>epithelial physiological and sensory functions that could have important </a:t>
            </a:r>
            <a:r>
              <a:rPr lang="en-US" b="1" dirty="0" smtClean="0">
                <a:solidFill>
                  <a:schemeClr val="tx1"/>
                </a:solidFill>
              </a:rPr>
              <a:t>impacts </a:t>
            </a:r>
            <a:r>
              <a:rPr lang="en-US" b="1" dirty="0">
                <a:solidFill>
                  <a:schemeClr val="tx1"/>
                </a:solidFill>
              </a:rPr>
              <a:t>on bladder function, including producing </a:t>
            </a:r>
            <a:r>
              <a:rPr lang="en-US" b="1" dirty="0" smtClean="0">
                <a:solidFill>
                  <a:schemeClr val="tx1"/>
                </a:solidFill>
              </a:rPr>
              <a:t>detrusor over activity.</a:t>
            </a:r>
          </a:p>
          <a:p>
            <a:endParaRPr lang="en-US" sz="2000" dirty="0"/>
          </a:p>
          <a:p>
            <a:r>
              <a:rPr lang="en-US" dirty="0"/>
              <a:t>– detrusor </a:t>
            </a:r>
            <a:r>
              <a:rPr lang="en-US" dirty="0" smtClean="0"/>
              <a:t>hypertrophy</a:t>
            </a:r>
            <a:r>
              <a:rPr lang="en-US" dirty="0"/>
              <a:t>, collagen deposition, decreasing bladder wall </a:t>
            </a:r>
            <a:r>
              <a:rPr lang="en-US" dirty="0" smtClean="0"/>
              <a:t>compliance</a:t>
            </a:r>
            <a:r>
              <a:rPr lang="en-US" dirty="0"/>
              <a:t>, and acquired neurogenic </a:t>
            </a:r>
            <a:r>
              <a:rPr lang="en-US" dirty="0" smtClean="0"/>
              <a:t>changes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507150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83992A"/>
              </a:buClr>
            </a:pPr>
            <a:r>
              <a:rPr lang="en-US" dirty="0">
                <a:solidFill>
                  <a:schemeClr val="tx1"/>
                </a:solidFill>
              </a:rPr>
              <a:t> Other causes of bladder outlet obstruction </a:t>
            </a:r>
            <a:r>
              <a:rPr lang="en-US" dirty="0" smtClean="0">
                <a:solidFill>
                  <a:schemeClr val="tx1"/>
                </a:solidFill>
              </a:rPr>
              <a:t>include; </a:t>
            </a:r>
            <a:endParaRPr lang="en-US" dirty="0">
              <a:solidFill>
                <a:schemeClr val="tx1"/>
              </a:solidFill>
            </a:endParaRPr>
          </a:p>
          <a:p>
            <a:pPr lvl="0">
              <a:buClr>
                <a:srgbClr val="83992A"/>
              </a:buClr>
            </a:pPr>
            <a:r>
              <a:rPr lang="en-US" sz="1900" dirty="0">
                <a:solidFill>
                  <a:srgbClr val="7030A0"/>
                </a:solidFill>
              </a:rPr>
              <a:t>strictures of the urethra</a:t>
            </a:r>
          </a:p>
          <a:p>
            <a:pPr lvl="0">
              <a:buClr>
                <a:srgbClr val="83992A"/>
              </a:buClr>
            </a:pPr>
            <a:r>
              <a:rPr lang="en-US" sz="1900" dirty="0">
                <a:solidFill>
                  <a:srgbClr val="7030A0"/>
                </a:solidFill>
              </a:rPr>
              <a:t> rare neoplasms of the urethra,</a:t>
            </a:r>
          </a:p>
          <a:p>
            <a:pPr lvl="0">
              <a:buClr>
                <a:srgbClr val="83992A"/>
              </a:buClr>
            </a:pPr>
            <a:r>
              <a:rPr lang="en-US" sz="1900" dirty="0">
                <a:solidFill>
                  <a:srgbClr val="7030A0"/>
                </a:solidFill>
              </a:rPr>
              <a:t>stones or foreign body, or</a:t>
            </a:r>
          </a:p>
          <a:p>
            <a:pPr lvl="0">
              <a:buClr>
                <a:srgbClr val="83992A"/>
              </a:buClr>
            </a:pPr>
            <a:r>
              <a:rPr lang="en-US" sz="1900" dirty="0">
                <a:solidFill>
                  <a:srgbClr val="7030A0"/>
                </a:solidFill>
              </a:rPr>
              <a:t>neurogenic disease promoting detrusor sphincter </a:t>
            </a:r>
            <a:r>
              <a:rPr lang="en-US" sz="1900" dirty="0" err="1">
                <a:solidFill>
                  <a:srgbClr val="7030A0"/>
                </a:solidFill>
              </a:rPr>
              <a:t>dyssynergia</a:t>
            </a:r>
            <a:r>
              <a:rPr lang="en-US" sz="1900" dirty="0">
                <a:solidFill>
                  <a:srgbClr val="7030A0"/>
                </a:solidFill>
              </a:rPr>
              <a:t>.</a:t>
            </a:r>
          </a:p>
          <a:p>
            <a:pPr lvl="0">
              <a:buClr>
                <a:srgbClr val="83992A"/>
              </a:buClr>
            </a:pPr>
            <a:endParaRPr lang="en-US" sz="1900" dirty="0">
              <a:solidFill>
                <a:srgbClr val="7030A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495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. Arthritis may also limit the ability to use position changes to prevent stress-incontinent </a:t>
            </a:r>
            <a:r>
              <a:rPr lang="en-US" dirty="0" smtClean="0"/>
              <a:t>episodes.</a:t>
            </a:r>
          </a:p>
          <a:p>
            <a:r>
              <a:rPr lang="en-US" dirty="0" smtClean="0"/>
              <a:t>. </a:t>
            </a:r>
            <a:r>
              <a:rPr lang="en-US" dirty="0"/>
              <a:t>Treatment for some forms of arthritis may trigger detrusor </a:t>
            </a:r>
            <a:r>
              <a:rPr lang="en-US" dirty="0" err="1"/>
              <a:t>overactivity</a:t>
            </a:r>
            <a:r>
              <a:rPr lang="en-US" dirty="0"/>
              <a:t> and cause incontinence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NSAID) having an adverse impact on bladder 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142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Management of constipation is an integral part of the initial management of urinary incontinence and, as such, is necessary for the primary level clinician to consider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However, management of </a:t>
            </a:r>
            <a:r>
              <a:rPr lang="en-US" dirty="0" err="1"/>
              <a:t>faecal</a:t>
            </a:r>
            <a:r>
              <a:rPr lang="en-US" dirty="0"/>
              <a:t> incontinence and stool impaction requires more specific knowledge and skills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are close links between bladder and bowel health.</a:t>
            </a:r>
          </a:p>
        </p:txBody>
      </p:sp>
    </p:spTree>
    <p:extLst>
      <p:ext uri="{BB962C8B-B14F-4D97-AF65-F5344CB8AC3E}">
        <p14:creationId xmlns:p14="http://schemas.microsoft.com/office/powerpoint/2010/main" val="3690486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relationship of incontinence and back pain may be due to the contribution of trunk muscles to continence and </a:t>
            </a:r>
            <a:r>
              <a:rPr lang="en-US" dirty="0" err="1" smtClean="0"/>
              <a:t>lumbo</a:t>
            </a:r>
            <a:r>
              <a:rPr lang="en-US" dirty="0" smtClean="0"/>
              <a:t> pelvic </a:t>
            </a:r>
            <a:r>
              <a:rPr lang="en-US" dirty="0"/>
              <a:t>control, especially in </a:t>
            </a:r>
            <a:r>
              <a:rPr lang="en-US" dirty="0" smtClean="0"/>
              <a:t>younger).</a:t>
            </a:r>
          </a:p>
          <a:p>
            <a:r>
              <a:rPr lang="en-US" dirty="0" smtClean="0"/>
              <a:t> </a:t>
            </a:r>
            <a:r>
              <a:rPr lang="en-US" dirty="0"/>
              <a:t>An association between incontinence and back pain for a cohort of 70-75 year olds has also been demonstrated in the Australian Longitudinal Study on Women’s Health (MD. Smith, Russell, &amp; Hodges, 2006)</a:t>
            </a:r>
          </a:p>
        </p:txBody>
      </p:sp>
    </p:spTree>
    <p:extLst>
      <p:ext uri="{BB962C8B-B14F-4D97-AF65-F5344CB8AC3E}">
        <p14:creationId xmlns:p14="http://schemas.microsoft.com/office/powerpoint/2010/main" val="1899883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</a:pPr>
            <a:r>
              <a:rPr lang="en-US" sz="2400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Ageing changes the diurnal pattern of fluid excretion due to </a:t>
            </a:r>
            <a:r>
              <a:rPr lang="en-US" sz="1800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1800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600" dirty="0" smtClean="0">
                <a:solidFill>
                  <a:prstClr val="black"/>
                </a:solidFill>
              </a:rPr>
              <a:t>reduced </a:t>
            </a:r>
            <a:r>
              <a:rPr lang="en-US" sz="2600" dirty="0">
                <a:solidFill>
                  <a:prstClr val="black"/>
                </a:solidFill>
              </a:rPr>
              <a:t>renal concentrating </a:t>
            </a:r>
            <a:r>
              <a:rPr lang="en-US" sz="2600" dirty="0" smtClean="0">
                <a:solidFill>
                  <a:prstClr val="black"/>
                </a:solidFill>
              </a:rPr>
              <a:t>capacity</a:t>
            </a:r>
          </a:p>
          <a:p>
            <a:r>
              <a:rPr lang="en-US" sz="2600" dirty="0" smtClean="0">
                <a:solidFill>
                  <a:prstClr val="black"/>
                </a:solidFill>
              </a:rPr>
              <a:t>increased </a:t>
            </a:r>
            <a:r>
              <a:rPr lang="en-US" sz="2600" dirty="0">
                <a:solidFill>
                  <a:prstClr val="black"/>
                </a:solidFill>
              </a:rPr>
              <a:t>sodium excretion in the </a:t>
            </a:r>
            <a:r>
              <a:rPr lang="en-US" sz="2600" dirty="0" smtClean="0">
                <a:solidFill>
                  <a:prstClr val="black"/>
                </a:solidFill>
              </a:rPr>
              <a:t>urine</a:t>
            </a:r>
          </a:p>
          <a:p>
            <a:r>
              <a:rPr lang="en-US" sz="2600" dirty="0" smtClean="0">
                <a:solidFill>
                  <a:prstClr val="black"/>
                </a:solidFill>
              </a:rPr>
              <a:t>a </a:t>
            </a:r>
            <a:r>
              <a:rPr lang="en-US" sz="2600" dirty="0">
                <a:solidFill>
                  <a:prstClr val="black"/>
                </a:solidFill>
              </a:rPr>
              <a:t>loss of the daily rhythm of antidiuretic hormone secretion</a:t>
            </a:r>
            <a:r>
              <a:rPr lang="en-US" sz="2600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>
                <a:solidFill>
                  <a:prstClr val="black"/>
                </a:solidFill>
              </a:rPr>
              <a:t>This causes larger volumes to be excreted at night (nocturnal polyuria), </a:t>
            </a:r>
            <a:r>
              <a:rPr lang="en-US" sz="2600" dirty="0" smtClean="0">
                <a:solidFill>
                  <a:prstClr val="black"/>
                </a:solidFill>
              </a:rPr>
              <a:t>increases </a:t>
            </a:r>
            <a:r>
              <a:rPr lang="en-US" sz="2600" dirty="0">
                <a:solidFill>
                  <a:prstClr val="black"/>
                </a:solidFill>
              </a:rPr>
              <a:t>the likelihood of nocturnal enuresis. </a:t>
            </a:r>
            <a:endParaRPr lang="en-US" sz="2600" dirty="0" smtClean="0">
              <a:solidFill>
                <a:prstClr val="black"/>
              </a:solidFill>
            </a:endParaRPr>
          </a:p>
          <a:p>
            <a:r>
              <a:rPr lang="en-US" sz="2600" dirty="0" smtClean="0">
                <a:solidFill>
                  <a:prstClr val="black"/>
                </a:solidFill>
              </a:rPr>
              <a:t>Cardiac </a:t>
            </a:r>
            <a:r>
              <a:rPr lang="en-US" sz="2600" dirty="0">
                <a:solidFill>
                  <a:prstClr val="black"/>
                </a:solidFill>
              </a:rPr>
              <a:t>dysfunction also leads to increased sodium excretion, and, when heart failure is present, fluid is retained in the extravascular spaces, as hyponatremia reduces fluids being drawn into the blood vessels. </a:t>
            </a:r>
            <a:endParaRPr lang="en-US" sz="2600" dirty="0" smtClean="0">
              <a:solidFill>
                <a:prstClr val="black"/>
              </a:solidFill>
            </a:endParaRPr>
          </a:p>
          <a:p>
            <a:r>
              <a:rPr lang="en-US" sz="2600" dirty="0" smtClean="0">
                <a:solidFill>
                  <a:prstClr val="black"/>
                </a:solidFill>
              </a:rPr>
              <a:t>At </a:t>
            </a:r>
            <a:r>
              <a:rPr lang="en-US" sz="2600" dirty="0">
                <a:solidFill>
                  <a:prstClr val="black"/>
                </a:solidFill>
              </a:rPr>
              <a:t>rest, improved cardiac output improves venous return to the heart, which in turn increases blood supply to the kidneys, resulting in an increase in urine </a:t>
            </a:r>
            <a:r>
              <a:rPr lang="en-US" sz="2600" dirty="0" smtClean="0">
                <a:solidFill>
                  <a:prstClr val="black"/>
                </a:solidFill>
              </a:rPr>
              <a:t>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4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7646" y="522514"/>
            <a:ext cx="10881360" cy="581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7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2065" y="666205"/>
            <a:ext cx="8527869" cy="570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9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. Urinary incontinence (UI) is defined as a “complaint of involuntary loss of urine” 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</a:t>
            </a:r>
            <a:r>
              <a:rPr lang="en-US" dirty="0"/>
              <a:t>prevalence of the condition increases with age, and it is reported to affect 58%–84% of elderly </a:t>
            </a:r>
            <a:r>
              <a:rPr lang="en-US" dirty="0" smtClean="0"/>
              <a:t>women. </a:t>
            </a:r>
          </a:p>
          <a:p>
            <a:r>
              <a:rPr lang="en-US" dirty="0" smtClean="0"/>
              <a:t>The </a:t>
            </a:r>
            <a:r>
              <a:rPr lang="en-US" dirty="0"/>
              <a:t>general prevalence is reported to be between 38 % and 55 % in women over 60 years </a:t>
            </a:r>
            <a:r>
              <a:rPr lang="en-US" dirty="0" smtClean="0"/>
              <a:t>.</a:t>
            </a:r>
            <a:endParaRPr lang="fa-IR" dirty="0"/>
          </a:p>
          <a:p>
            <a:r>
              <a:rPr lang="en-US" dirty="0"/>
              <a:t>. The general prevalence is reported to be between 38 % and 55 % in women over 60 years </a:t>
            </a:r>
            <a:r>
              <a:rPr lang="fa-I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621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</a:pPr>
            <a:r>
              <a:rPr lang="en-US" sz="24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Dehydration risks in the elderly include: </a:t>
            </a:r>
            <a:r>
              <a:rPr lang="en-US" sz="13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/>
            </a:r>
            <a:br>
              <a:rPr lang="en-US" sz="13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• </a:t>
            </a:r>
            <a:r>
              <a:rPr lang="en-US" dirty="0"/>
              <a:t>Age &gt; 85 years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Thirst reduction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Mobility and dexterity problems, causing difficulty accessing drinks • Communication </a:t>
            </a:r>
            <a:r>
              <a:rPr lang="en-US" dirty="0" smtClean="0"/>
              <a:t>problems</a:t>
            </a:r>
          </a:p>
          <a:p>
            <a:r>
              <a:rPr lang="en-US" dirty="0" smtClean="0"/>
              <a:t> </a:t>
            </a:r>
            <a:r>
              <a:rPr lang="en-US" dirty="0"/>
              <a:t>• Cognitive disorders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Swallowing </a:t>
            </a:r>
            <a:r>
              <a:rPr lang="en-US" dirty="0" smtClean="0"/>
              <a:t>difficulties</a:t>
            </a:r>
          </a:p>
          <a:p>
            <a:r>
              <a:rPr lang="en-US" dirty="0" smtClean="0"/>
              <a:t> </a:t>
            </a:r>
            <a:r>
              <a:rPr lang="en-US" dirty="0"/>
              <a:t>• Reduced appetite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Medications (diuretics, laxatives, sedatives)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Acute pathology (fever, vomiting, </a:t>
            </a:r>
            <a:r>
              <a:rPr lang="en-US" dirty="0" err="1"/>
              <a:t>diarrhoea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/>
              <a:t>• Lack of attention from caregivers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Fluid loss due to perspiration.</a:t>
            </a:r>
          </a:p>
        </p:txBody>
      </p:sp>
    </p:spTree>
    <p:extLst>
      <p:ext uri="{BB962C8B-B14F-4D97-AF65-F5344CB8AC3E}">
        <p14:creationId xmlns:p14="http://schemas.microsoft.com/office/powerpoint/2010/main" val="14450868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982132"/>
            <a:ext cx="9141823" cy="449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63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>
              <a:spcBef>
                <a:spcPts val="0"/>
              </a:spcBef>
              <a:defRPr/>
            </a:pPr>
            <a:r>
              <a:rPr lang="en-US" sz="3200" dirty="0">
                <a:ln>
                  <a:noFill/>
                </a:ln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 the review of systems</a:t>
            </a:r>
            <a:r>
              <a:rPr lang="en-US" sz="2200" dirty="0">
                <a:ln>
                  <a:noFill/>
                </a:ln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2200" dirty="0">
                <a:ln>
                  <a:noFill/>
                </a:ln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hormonal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status, sexual functioning</a:t>
            </a: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neurosensory changes</a:t>
            </a: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gastrointestinal function</a:t>
            </a: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bowel habits are assessed.</a:t>
            </a: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Bowel function is strongly correlated with urinary symptoms and must also be taken into account when formulating a treatment strategy.</a:t>
            </a: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A list of medications should not only include dosages, but should be documented as a time line so as to explore commonly associated pharmacological causes of urinary adverse effects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61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Physical Examination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observing </a:t>
            </a:r>
            <a:r>
              <a:rPr lang="en-US" dirty="0"/>
              <a:t>the </a:t>
            </a:r>
            <a:r>
              <a:rPr lang="en-US" dirty="0" smtClean="0"/>
              <a:t>patient’s </a:t>
            </a:r>
            <a:r>
              <a:rPr lang="en-US" dirty="0"/>
              <a:t>ability to transfer and ambulate. </a:t>
            </a:r>
            <a:endParaRPr lang="en-US" dirty="0" smtClean="0"/>
          </a:p>
          <a:p>
            <a:r>
              <a:rPr lang="en-US" dirty="0" smtClean="0"/>
              <a:t>Functional limitations </a:t>
            </a:r>
            <a:r>
              <a:rPr lang="en-US" dirty="0"/>
              <a:t>are an important contributor to the severity of OAB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Neurological </a:t>
            </a:r>
            <a:r>
              <a:rPr lang="en-US" dirty="0" smtClean="0"/>
              <a:t>evaluation.</a:t>
            </a:r>
          </a:p>
          <a:p>
            <a:r>
              <a:rPr lang="en-US" dirty="0" smtClean="0"/>
              <a:t>a </a:t>
            </a:r>
            <a:r>
              <a:rPr lang="en-US" dirty="0"/>
              <a:t>catheter or ultrasound can be used to confirm adequate bladder </a:t>
            </a:r>
            <a:r>
              <a:rPr lang="en-US" dirty="0" smtClean="0"/>
              <a:t>emptying </a:t>
            </a:r>
            <a:r>
              <a:rPr lang="en-US" dirty="0"/>
              <a:t>when clinically indicated. </a:t>
            </a:r>
            <a:endParaRPr lang="en-US" dirty="0" smtClean="0"/>
          </a:p>
          <a:p>
            <a:r>
              <a:rPr lang="en-US" dirty="0" smtClean="0"/>
              <a:t>standard </a:t>
            </a:r>
            <a:r>
              <a:rPr lang="en-US" dirty="0"/>
              <a:t>abdominal </a:t>
            </a:r>
            <a:r>
              <a:rPr lang="en-US" dirty="0" smtClean="0"/>
              <a:t>examination</a:t>
            </a:r>
          </a:p>
          <a:p>
            <a:r>
              <a:rPr lang="en-US" dirty="0" smtClean="0"/>
              <a:t> </a:t>
            </a:r>
            <a:r>
              <a:rPr lang="en-US" dirty="0"/>
              <a:t>the pelvic floor is evaluated. </a:t>
            </a:r>
            <a:endParaRPr lang="en-US" dirty="0" smtClean="0"/>
          </a:p>
          <a:p>
            <a:r>
              <a:rPr lang="en-US" dirty="0" smtClean="0"/>
              <a:t>Inspection </a:t>
            </a:r>
            <a:r>
              <a:rPr lang="en-US" dirty="0"/>
              <a:t>for signs of urinary and/or fecal incontinence </a:t>
            </a:r>
            <a:endParaRPr lang="en-US" dirty="0" smtClean="0"/>
          </a:p>
          <a:p>
            <a:r>
              <a:rPr lang="en-US" dirty="0" smtClean="0"/>
              <a:t>: </a:t>
            </a:r>
            <a:r>
              <a:rPr lang="en-US" dirty="0"/>
              <a:t>integrity of the perineal skin, </a:t>
            </a:r>
            <a:r>
              <a:rPr lang="en-US" dirty="0" err="1"/>
              <a:t>intragluteal</a:t>
            </a:r>
            <a:r>
              <a:rPr lang="en-US" dirty="0"/>
              <a:t> folds, </a:t>
            </a:r>
            <a:r>
              <a:rPr lang="en-US" dirty="0" smtClean="0"/>
              <a:t> </a:t>
            </a:r>
            <a:r>
              <a:rPr lang="en-US" dirty="0"/>
              <a:t>perianal health. </a:t>
            </a:r>
            <a:endParaRPr lang="en-US" dirty="0" smtClean="0"/>
          </a:p>
          <a:p>
            <a:r>
              <a:rPr lang="en-US" dirty="0" smtClean="0"/>
              <a:t>estrogen </a:t>
            </a:r>
            <a:r>
              <a:rPr lang="en-US" dirty="0"/>
              <a:t>status would be determined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inspection</a:t>
            </a:r>
            <a:r>
              <a:rPr lang="en-US" dirty="0"/>
              <a:t>, sensory testing of the saddle region is carried out</a:t>
            </a:r>
          </a:p>
        </p:txBody>
      </p:sp>
    </p:spTree>
    <p:extLst>
      <p:ext uri="{BB962C8B-B14F-4D97-AF65-F5344CB8AC3E}">
        <p14:creationId xmlns:p14="http://schemas.microsoft.com/office/powerpoint/2010/main" val="5232084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Pelvic floor tone </a:t>
            </a:r>
            <a:endParaRPr lang="en-US" dirty="0" smtClean="0"/>
          </a:p>
          <a:p>
            <a:r>
              <a:rPr lang="en-US" dirty="0" smtClean="0"/>
              <a:t>digital </a:t>
            </a:r>
            <a:r>
              <a:rPr lang="en-US" dirty="0"/>
              <a:t>vaginal and/ or rectal examination (high, normal, or low/absent). </a:t>
            </a:r>
            <a:endParaRPr lang="en-US" dirty="0" smtClean="0"/>
          </a:p>
          <a:p>
            <a:r>
              <a:rPr lang="en-US" dirty="0" smtClean="0"/>
              <a:t>pelvic </a:t>
            </a:r>
            <a:r>
              <a:rPr lang="en-US" dirty="0"/>
              <a:t>floor muscles is tested by asking the patient to contract the sphincter and </a:t>
            </a:r>
            <a:r>
              <a:rPr lang="en-US" dirty="0" smtClean="0"/>
              <a:t>relaxed</a:t>
            </a:r>
            <a:endParaRPr lang="en-US" dirty="0"/>
          </a:p>
          <a:p>
            <a:pPr lvl="0"/>
            <a:r>
              <a:rPr lang="en-US" sz="2600" dirty="0" smtClean="0">
                <a:solidFill>
                  <a:prstClr val="black"/>
                </a:solidFill>
              </a:rPr>
              <a:t>voiding dysfunctions. </a:t>
            </a:r>
          </a:p>
        </p:txBody>
      </p:sp>
    </p:spTree>
    <p:extLst>
      <p:ext uri="{BB962C8B-B14F-4D97-AF65-F5344CB8AC3E}">
        <p14:creationId xmlns:p14="http://schemas.microsoft.com/office/powerpoint/2010/main" val="15541061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982132"/>
            <a:ext cx="9601196" cy="489373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 </a:t>
            </a:r>
            <a:r>
              <a:rPr lang="en-US" sz="3400" dirty="0" smtClean="0"/>
              <a:t>A written voiding diary can provide information about potential modifiable factors associated with incontinence episodes.</a:t>
            </a:r>
          </a:p>
          <a:p>
            <a:endParaRPr lang="en-US" sz="3400" dirty="0"/>
          </a:p>
          <a:p>
            <a:pPr marL="0" lvl="0" indent="0">
              <a:buNone/>
            </a:pPr>
            <a:r>
              <a:rPr lang="en-US" sz="3800" dirty="0">
                <a:solidFill>
                  <a:prstClr val="black"/>
                </a:solidFill>
              </a:rPr>
              <a:t>Urinalysis should be used to identify urinary tract infections, glycosuria or hematuria that may be associated with urinary incontinence.</a:t>
            </a:r>
          </a:p>
          <a:p>
            <a:pPr lvl="0"/>
            <a:endParaRPr lang="en-US" sz="3400" dirty="0">
              <a:solidFill>
                <a:prstClr val="black"/>
              </a:solidFill>
            </a:endParaRPr>
          </a:p>
          <a:p>
            <a:pPr lvl="0"/>
            <a:r>
              <a:rPr lang="en-US" sz="3800" dirty="0" smtClean="0">
                <a:solidFill>
                  <a:prstClr val="black"/>
                </a:solidFill>
              </a:rPr>
              <a:t>Potential </a:t>
            </a:r>
            <a:r>
              <a:rPr lang="en-US" sz="3800" dirty="0">
                <a:solidFill>
                  <a:prstClr val="black"/>
                </a:solidFill>
              </a:rPr>
              <a:t>reversible causes should be assessed and treated. </a:t>
            </a:r>
          </a:p>
          <a:p>
            <a:pPr lvl="0"/>
            <a:r>
              <a:rPr lang="en-US" sz="3800" dirty="0">
                <a:solidFill>
                  <a:prstClr val="black"/>
                </a:solidFill>
              </a:rPr>
              <a:t>These include ;</a:t>
            </a:r>
          </a:p>
          <a:p>
            <a:pPr lvl="0"/>
            <a:r>
              <a:rPr lang="en-US" sz="3800" dirty="0">
                <a:solidFill>
                  <a:prstClr val="black"/>
                </a:solidFill>
              </a:rPr>
              <a:t>urinary tract infections</a:t>
            </a:r>
          </a:p>
          <a:p>
            <a:pPr marL="0" lvl="0" indent="0">
              <a:buNone/>
            </a:pPr>
            <a:r>
              <a:rPr lang="en-US" sz="3800" dirty="0">
                <a:solidFill>
                  <a:prstClr val="black"/>
                </a:solidFill>
              </a:rPr>
              <a:t> excessive fluid intake</a:t>
            </a:r>
          </a:p>
          <a:p>
            <a:pPr marL="0" lvl="0" indent="0">
              <a:buNone/>
            </a:pPr>
            <a:r>
              <a:rPr lang="en-US" sz="3800" dirty="0">
                <a:solidFill>
                  <a:prstClr val="black"/>
                </a:solidFill>
              </a:rPr>
              <a:t>medications that may worsen UI</a:t>
            </a:r>
          </a:p>
          <a:p>
            <a:pPr marL="0" lvl="0" indent="0">
              <a:buNone/>
            </a:pPr>
            <a:r>
              <a:rPr lang="en-US" sz="3800" dirty="0">
                <a:solidFill>
                  <a:prstClr val="black"/>
                </a:solidFill>
              </a:rPr>
              <a:t> (such as diuretics, alpha blockers, ACE inhibitors)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489756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written voiding diary can provide information about potential modifiable factors associated with incontinence episodes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Post-void urinary residue assessment is recommended when pelvic organ prolapse is present or when the patient reports the sensation of incomplete or unsatisfactory voiding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Assessment of bladder emptying by measuring post-void residual volume is also recommended when SUI surgery is planned: up to one-third of total voided volume is considered normal</a:t>
            </a:r>
          </a:p>
        </p:txBody>
      </p:sp>
    </p:spTree>
    <p:extLst>
      <p:ext uri="{BB962C8B-B14F-4D97-AF65-F5344CB8AC3E}">
        <p14:creationId xmlns:p14="http://schemas.microsoft.com/office/powerpoint/2010/main" val="13596064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the main reasons for specialist referral</a:t>
            </a:r>
            <a:b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presence of hematuria</a:t>
            </a:r>
          </a:p>
          <a:p>
            <a:r>
              <a:rPr lang="en-US" dirty="0" smtClean="0"/>
              <a:t>Pain</a:t>
            </a:r>
            <a:endParaRPr lang="en-US" dirty="0"/>
          </a:p>
          <a:p>
            <a:r>
              <a:rPr lang="en-US" dirty="0" smtClean="0"/>
              <a:t> recurrent urinary tract infections</a:t>
            </a:r>
          </a:p>
          <a:p>
            <a:r>
              <a:rPr lang="en-US" dirty="0" smtClean="0"/>
              <a:t>previous oncological or pelvic floor reconstructive surgery radiotherapy</a:t>
            </a:r>
            <a:endParaRPr lang="en-US" dirty="0"/>
          </a:p>
          <a:p>
            <a:r>
              <a:rPr lang="en-US" dirty="0" smtClean="0"/>
              <a:t> constant leakage suggesting fistula and detection of clinically relevant voiding dysfunctions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955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Other reversible comorbidities such as obesity, constipation and depression should be evaluated and treated.</a:t>
            </a:r>
          </a:p>
          <a:p>
            <a:r>
              <a:rPr lang="en-US" dirty="0" smtClean="0"/>
              <a:t> However, the presence of any of these conditions should not be considered a reason to postpone or avoid incontinence treatment. </a:t>
            </a:r>
          </a:p>
          <a:p>
            <a:r>
              <a:rPr lang="en-US" dirty="0" smtClean="0"/>
              <a:t>Pelvic examination should assess the presence of vulvovaginal atrophy (VVA), pelvic floor muscle abnormality and pelvic organ prolapse.</a:t>
            </a:r>
          </a:p>
          <a:p>
            <a:r>
              <a:rPr lang="en-US" dirty="0" smtClean="0"/>
              <a:t> Pelvic floor muscle integrity and function should be evaluated to identify women who are unable to correctly contract their pelvic floor muscles. </a:t>
            </a:r>
          </a:p>
          <a:p>
            <a:r>
              <a:rPr lang="en-US" dirty="0" smtClean="0"/>
              <a:t>These patients can benefit from supervised pelvic floor muscle training.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836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Conservative </a:t>
            </a:r>
            <a:r>
              <a:rPr lang="en-US" dirty="0"/>
              <a:t>interventions </a:t>
            </a:r>
            <a:r>
              <a:rPr lang="en-US" dirty="0" smtClean="0"/>
              <a:t>include</a:t>
            </a:r>
            <a:endParaRPr lang="fa-IR" dirty="0" smtClean="0"/>
          </a:p>
          <a:p>
            <a:r>
              <a:rPr lang="en-US" dirty="0" smtClean="0"/>
              <a:t> </a:t>
            </a:r>
            <a:r>
              <a:rPr lang="en-US" dirty="0"/>
              <a:t>lifestyle </a:t>
            </a:r>
            <a:r>
              <a:rPr lang="en-US" dirty="0" smtClean="0"/>
              <a:t>interventions</a:t>
            </a:r>
            <a:endParaRPr lang="fa-IR" dirty="0" smtClean="0"/>
          </a:p>
          <a:p>
            <a:r>
              <a:rPr lang="en-US" dirty="0" smtClean="0"/>
              <a:t> behavioral therapies</a:t>
            </a:r>
            <a:endParaRPr lang="fa-IR" dirty="0" smtClean="0"/>
          </a:p>
          <a:p>
            <a:r>
              <a:rPr lang="en-US" dirty="0" smtClean="0"/>
              <a:t>including </a:t>
            </a:r>
            <a:r>
              <a:rPr lang="en-US" dirty="0"/>
              <a:t>bladder </a:t>
            </a:r>
            <a:r>
              <a:rPr lang="en-US" dirty="0" smtClean="0"/>
              <a:t>training</a:t>
            </a:r>
            <a:endParaRPr lang="fa-IR" dirty="0" smtClean="0"/>
          </a:p>
          <a:p>
            <a:r>
              <a:rPr lang="en-US" dirty="0" smtClean="0"/>
              <a:t>physical </a:t>
            </a:r>
            <a:r>
              <a:rPr lang="en-US" dirty="0"/>
              <a:t>therapies such as pelvic floor muscle training with or without </a:t>
            </a:r>
            <a:r>
              <a:rPr lang="en-US" dirty="0" smtClean="0"/>
              <a:t>biofeedback</a:t>
            </a:r>
            <a:endParaRPr lang="fa-IR" dirty="0" smtClean="0"/>
          </a:p>
          <a:p>
            <a:r>
              <a:rPr lang="en-US" dirty="0" smtClean="0"/>
              <a:t>electrical </a:t>
            </a:r>
            <a:r>
              <a:rPr lang="en-US" dirty="0"/>
              <a:t>or magnetic stimulation and voiding pattern modification. </a:t>
            </a:r>
          </a:p>
        </p:txBody>
      </p:sp>
    </p:spTree>
    <p:extLst>
      <p:ext uri="{BB962C8B-B14F-4D97-AF65-F5344CB8AC3E}">
        <p14:creationId xmlns:p14="http://schemas.microsoft.com/office/powerpoint/2010/main" val="3374194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193800"/>
            <a:ext cx="9601196" cy="468206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2A2A2A"/>
                </a:solidFill>
                <a:latin typeface="Merriweather"/>
              </a:rPr>
              <a:t> The association between baseline </a:t>
            </a:r>
            <a:r>
              <a:rPr lang="en-US" dirty="0" err="1">
                <a:solidFill>
                  <a:srgbClr val="2A2A2A"/>
                </a:solidFill>
                <a:latin typeface="Merriweather"/>
              </a:rPr>
              <a:t>multimorbidity</a:t>
            </a:r>
            <a:r>
              <a:rPr lang="en-US" dirty="0">
                <a:solidFill>
                  <a:srgbClr val="2A2A2A"/>
                </a:solidFill>
                <a:latin typeface="Merriweather"/>
              </a:rPr>
              <a:t> (i.e. ≥2 chronic conditions) and incident urinary incontinence was partly mediated </a:t>
            </a:r>
            <a:r>
              <a:rPr lang="en-US" dirty="0" smtClean="0">
                <a:solidFill>
                  <a:srgbClr val="2A2A2A"/>
                </a:solidFill>
                <a:latin typeface="Merriweather"/>
              </a:rPr>
              <a:t>by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2A2A2A"/>
                </a:solidFill>
                <a:latin typeface="Merriweather"/>
              </a:rPr>
              <a:t> </a:t>
            </a:r>
            <a:r>
              <a:rPr lang="en-US" dirty="0">
                <a:solidFill>
                  <a:srgbClr val="2A2A2A"/>
                </a:solidFill>
                <a:latin typeface="Merriweather"/>
              </a:rPr>
              <a:t>polypharmacy (22.7</a:t>
            </a:r>
            <a:r>
              <a:rPr lang="en-US" dirty="0" smtClean="0">
                <a:solidFill>
                  <a:srgbClr val="2A2A2A"/>
                </a:solidFill>
                <a:latin typeface="Merriweather"/>
              </a:rPr>
              <a:t>%)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2A2A2A"/>
                </a:solidFill>
                <a:latin typeface="Merriweather"/>
              </a:rPr>
              <a:t> </a:t>
            </a:r>
            <a:r>
              <a:rPr lang="en-US" dirty="0">
                <a:solidFill>
                  <a:srgbClr val="2A2A2A"/>
                </a:solidFill>
                <a:latin typeface="Merriweather"/>
              </a:rPr>
              <a:t>sleep problems (17.8%) </a:t>
            </a:r>
            <a:endParaRPr lang="en-US" dirty="0">
              <a:solidFill>
                <a:srgbClr val="2A2A2A"/>
              </a:solidFill>
              <a:latin typeface="Merriweather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2A2A2A"/>
                </a:solidFill>
                <a:latin typeface="Merriweather"/>
              </a:rPr>
              <a:t> </a:t>
            </a:r>
            <a:r>
              <a:rPr lang="en-US" dirty="0">
                <a:solidFill>
                  <a:srgbClr val="2A2A2A"/>
                </a:solidFill>
                <a:latin typeface="Merriweather"/>
              </a:rPr>
              <a:t>disability (14.7%). </a:t>
            </a:r>
            <a:endParaRPr lang="en-US" dirty="0" smtClean="0">
              <a:solidFill>
                <a:srgbClr val="2A2A2A"/>
              </a:solidFill>
              <a:latin typeface="Merriweather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2A2A2A"/>
                </a:solidFill>
                <a:latin typeface="Merriweather"/>
              </a:rPr>
              <a:t>In </a:t>
            </a:r>
            <a:r>
              <a:rPr lang="en-US" dirty="0">
                <a:solidFill>
                  <a:srgbClr val="2A2A2A"/>
                </a:solidFill>
                <a:latin typeface="Merriweather"/>
              </a:rPr>
              <a:t>terms of individual chronic </a:t>
            </a:r>
            <a:r>
              <a:rPr lang="en-US" dirty="0" smtClean="0">
                <a:solidFill>
                  <a:srgbClr val="2A2A2A"/>
                </a:solidFill>
                <a:latin typeface="Merriweather"/>
              </a:rPr>
              <a:t>conditions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2A2A2A"/>
                </a:solidFill>
                <a:latin typeface="Merriweather"/>
              </a:rPr>
              <a:t> arthritis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2A2A2A"/>
                </a:solidFill>
                <a:latin typeface="Merriweather"/>
              </a:rPr>
              <a:t>heart disease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2A2A2A"/>
                </a:solidFill>
                <a:latin typeface="Merriweather"/>
              </a:rPr>
              <a:t> </a:t>
            </a:r>
            <a:r>
              <a:rPr lang="en-US" dirty="0">
                <a:solidFill>
                  <a:srgbClr val="2A2A2A"/>
                </a:solidFill>
                <a:latin typeface="Merriweather"/>
              </a:rPr>
              <a:t>chronic lung disease </a:t>
            </a:r>
            <a:endParaRPr lang="en-US" dirty="0">
              <a:solidFill>
                <a:srgbClr val="2A2A2A"/>
              </a:solidFill>
              <a:latin typeface="Merriweather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2A2A2A"/>
                </a:solidFill>
                <a:latin typeface="Merriweather"/>
              </a:rPr>
              <a:t> </a:t>
            </a:r>
            <a:r>
              <a:rPr lang="en-US" dirty="0">
                <a:solidFill>
                  <a:srgbClr val="2A2A2A"/>
                </a:solidFill>
                <a:latin typeface="Merriweather"/>
              </a:rPr>
              <a:t>eye disease </a:t>
            </a:r>
            <a:endParaRPr lang="en-US" dirty="0" smtClean="0">
              <a:solidFill>
                <a:srgbClr val="2A2A2A"/>
              </a:solidFill>
              <a:latin typeface="Merriweather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2A2A2A"/>
                </a:solidFill>
                <a:latin typeface="Merriweather"/>
              </a:rPr>
              <a:t>at </a:t>
            </a:r>
            <a:r>
              <a:rPr lang="en-US" dirty="0">
                <a:solidFill>
                  <a:srgbClr val="2A2A2A"/>
                </a:solidFill>
                <a:latin typeface="Merriweather"/>
              </a:rPr>
              <a:t>baseline were associated with significantly higher risk for development of urinary incontinence.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0701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3" y="982133"/>
            <a:ext cx="6539654" cy="48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1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084217"/>
            <a:ext cx="6163490" cy="4791651"/>
          </a:xfrm>
        </p:spPr>
        <p:txBody>
          <a:bodyPr>
            <a:normAutofit fontScale="92500"/>
          </a:bodyPr>
          <a:lstStyle/>
          <a:p>
            <a:r>
              <a:rPr lang="en-US" dirty="0"/>
              <a:t>1. Lifestyle interventions and behavioral therapies Initial management of urinary incontinence can begin with a </a:t>
            </a:r>
            <a:r>
              <a:rPr lang="en-US" dirty="0" smtClean="0"/>
              <a:t>noninvasive </a:t>
            </a:r>
            <a:r>
              <a:rPr lang="en-US" dirty="0"/>
              <a:t>approach. </a:t>
            </a:r>
            <a:endParaRPr lang="fa-IR" dirty="0" smtClean="0"/>
          </a:p>
          <a:p>
            <a:r>
              <a:rPr lang="en-US" dirty="0" smtClean="0"/>
              <a:t>Lifestyle </a:t>
            </a:r>
            <a:r>
              <a:rPr lang="en-US" dirty="0"/>
              <a:t>modifications include smoking </a:t>
            </a:r>
            <a:r>
              <a:rPr lang="en-US" dirty="0" smtClean="0"/>
              <a:t>cessation</a:t>
            </a:r>
            <a:endParaRPr lang="fa-IR" dirty="0" smtClean="0"/>
          </a:p>
          <a:p>
            <a:r>
              <a:rPr lang="en-US" dirty="0" smtClean="0"/>
              <a:t> </a:t>
            </a:r>
            <a:r>
              <a:rPr lang="en-US" dirty="0"/>
              <a:t>weight loss, management of </a:t>
            </a:r>
            <a:r>
              <a:rPr lang="en-US" dirty="0" smtClean="0"/>
              <a:t>constipation</a:t>
            </a:r>
            <a:endParaRPr lang="fa-IR" dirty="0" smtClean="0"/>
          </a:p>
          <a:p>
            <a:r>
              <a:rPr lang="en-US" dirty="0" smtClean="0"/>
              <a:t> </a:t>
            </a:r>
            <a:r>
              <a:rPr lang="en-US" dirty="0"/>
              <a:t>timed voiding during the day, fluid intake management, and reduction in consumption of caffeine and alcohol </a:t>
            </a:r>
            <a:r>
              <a:rPr lang="en-US" dirty="0" smtClean="0"/>
              <a:t>. </a:t>
            </a:r>
            <a:endParaRPr lang="fa-IR" dirty="0" smtClean="0"/>
          </a:p>
          <a:p>
            <a:r>
              <a:rPr lang="en-US" dirty="0" smtClean="0"/>
              <a:t>Timed </a:t>
            </a:r>
            <a:r>
              <a:rPr lang="en-US" dirty="0"/>
              <a:t>voiding and fluid restriction are effective first-line strategies, especially for women with UUI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384662"/>
            <a:ext cx="4454434" cy="33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5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7861662" cy="3318936"/>
          </a:xfrm>
        </p:spPr>
        <p:txBody>
          <a:bodyPr>
            <a:normAutofit/>
          </a:bodyPr>
          <a:lstStyle/>
          <a:p>
            <a:r>
              <a:rPr lang="en-US" dirty="0" smtClean="0"/>
              <a:t>a noninvasive approach. Lifestyle modifications include smoking cessation, weight loss</a:t>
            </a:r>
          </a:p>
          <a:p>
            <a:r>
              <a:rPr lang="en-US" dirty="0" smtClean="0"/>
              <a:t>management of constipation, timed voiding during the day, fluid intake management, and reduction in consumption of caffeine and alcohol .</a:t>
            </a:r>
          </a:p>
          <a:p>
            <a:r>
              <a:rPr lang="en-US" dirty="0" smtClean="0"/>
              <a:t> Timed voiding and fluid restriction are effective first-line strategies, especially for women with UUI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17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7443650" cy="33189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Bladder training consists of patient education aimed at correcting frequent </a:t>
            </a:r>
            <a:r>
              <a:rPr lang="en-US" dirty="0" smtClean="0"/>
              <a:t>urination</a:t>
            </a:r>
          </a:p>
          <a:p>
            <a:r>
              <a:rPr lang="en-US" dirty="0" smtClean="0"/>
              <a:t> </a:t>
            </a:r>
            <a:r>
              <a:rPr lang="en-US" dirty="0"/>
              <a:t>improving bladder </a:t>
            </a:r>
            <a:r>
              <a:rPr lang="en-US" dirty="0" smtClean="0"/>
              <a:t>control,</a:t>
            </a:r>
          </a:p>
          <a:p>
            <a:r>
              <a:rPr lang="en-US" dirty="0" smtClean="0"/>
              <a:t>prolonging </a:t>
            </a:r>
            <a:r>
              <a:rPr lang="en-US" dirty="0"/>
              <a:t>voiding </a:t>
            </a:r>
            <a:r>
              <a:rPr lang="en-US" dirty="0" smtClean="0"/>
              <a:t>intervals</a:t>
            </a:r>
            <a:r>
              <a:rPr lang="en-US" dirty="0"/>
              <a:t>, increasing bladder </a:t>
            </a:r>
            <a:r>
              <a:rPr lang="en-US" dirty="0" smtClean="0"/>
              <a:t>capacity</a:t>
            </a:r>
          </a:p>
          <a:p>
            <a:r>
              <a:rPr lang="en-US" dirty="0" smtClean="0"/>
              <a:t>reducing </a:t>
            </a:r>
            <a:r>
              <a:rPr lang="en-US" dirty="0"/>
              <a:t>the number of </a:t>
            </a:r>
            <a:r>
              <a:rPr lang="en-US" dirty="0" smtClean="0"/>
              <a:t>incontinence </a:t>
            </a:r>
            <a:r>
              <a:rPr lang="en-US" dirty="0"/>
              <a:t>episodes, </a:t>
            </a:r>
            <a:r>
              <a:rPr lang="en-US" dirty="0" smtClean="0"/>
              <a:t>an</a:t>
            </a:r>
          </a:p>
          <a:p>
            <a:r>
              <a:rPr lang="en-US" dirty="0" smtClean="0"/>
              <a:t>ultimately </a:t>
            </a:r>
            <a:r>
              <a:rPr lang="en-US" dirty="0"/>
              <a:t>regaining confidence in controlling bladder function. </a:t>
            </a:r>
            <a:endParaRPr lang="fa-IR" dirty="0" smtClean="0"/>
          </a:p>
          <a:p>
            <a:r>
              <a:rPr lang="en-US" dirty="0" smtClean="0"/>
              <a:t>Bladder </a:t>
            </a:r>
            <a:r>
              <a:rPr lang="en-US" dirty="0"/>
              <a:t>training aiming to decrease voiding frequency to every two to three hours is useful in women with UUI or MUI; </a:t>
            </a:r>
            <a:r>
              <a:rPr lang="en-US" dirty="0" smtClean="0"/>
              <a:t>however</a:t>
            </a:r>
            <a:r>
              <a:rPr lang="en-US" dirty="0"/>
              <a:t>, its effectiveness diminishes after treatment </a:t>
            </a:r>
            <a:r>
              <a:rPr lang="en-US" dirty="0" smtClean="0"/>
              <a:t>cessation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683" y="982132"/>
            <a:ext cx="2466975" cy="349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9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5282" y="718457"/>
            <a:ext cx="8051316" cy="55095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83281" y="797466"/>
            <a:ext cx="3230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Pelvic floor muscle training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3231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138" y="982132"/>
            <a:ext cx="7717972" cy="5170474"/>
          </a:xfrm>
        </p:spPr>
        <p:txBody>
          <a:bodyPr>
            <a:noAutofit/>
          </a:bodyPr>
          <a:lstStyle/>
          <a:p>
            <a:r>
              <a:rPr lang="en-US" sz="1800" dirty="0"/>
              <a:t>Pelvic floor muscle training is a supervised treatment that involves exercises to increase awareness of and strengthen the pelvic floor </a:t>
            </a:r>
            <a:r>
              <a:rPr lang="en-US" sz="1800" dirty="0" smtClean="0"/>
              <a:t>muscles</a:t>
            </a:r>
            <a:r>
              <a:rPr lang="en-US" sz="1800" dirty="0"/>
              <a:t>. </a:t>
            </a:r>
            <a:endParaRPr lang="fa-IR" sz="18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main aim is to improve pelvic floor muscle function in terms of strength, endurance and co-ordination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 </a:t>
            </a:r>
            <a:r>
              <a:rPr lang="en-US" sz="1800" dirty="0"/>
              <a:t>Through pelvic floor muscle training, a woman can improve muscular support of the bladder neck and the proximal urethra before and during an increase in intra-abdominal pressure, thus preventing stress-associated urine leakage </a:t>
            </a:r>
            <a:r>
              <a:rPr lang="en-US" sz="1800" dirty="0" smtClean="0"/>
              <a:t>.</a:t>
            </a:r>
            <a:endParaRPr lang="fa-IR" sz="1800" dirty="0" smtClean="0"/>
          </a:p>
          <a:p>
            <a:r>
              <a:rPr lang="en-US" sz="1800" dirty="0" smtClean="0"/>
              <a:t> </a:t>
            </a:r>
            <a:r>
              <a:rPr lang="en-US" sz="1800" dirty="0"/>
              <a:t>In the context of UUI, pelvic floor muscle training can provide the ability to inhibit detrusor contractions by repeated and conscious muscle contractions </a:t>
            </a:r>
            <a:r>
              <a:rPr lang="en-US" sz="1800" dirty="0" smtClean="0"/>
              <a:t>.</a:t>
            </a:r>
            <a:endParaRPr lang="fa-IR" sz="1800" dirty="0" smtClean="0"/>
          </a:p>
          <a:p>
            <a:r>
              <a:rPr lang="en-US" sz="1800" dirty="0" smtClean="0"/>
              <a:t> </a:t>
            </a:r>
            <a:r>
              <a:rPr lang="en-US" sz="1800" dirty="0"/>
              <a:t>However, the timing, number, intensity and duration of pelvic floor muscle </a:t>
            </a:r>
            <a:r>
              <a:rPr lang="en-US" sz="1800" dirty="0" smtClean="0"/>
              <a:t>contractions </a:t>
            </a:r>
            <a:r>
              <a:rPr lang="en-US" sz="1800" dirty="0"/>
              <a:t>considered sufficient to reduce detrusor contraction are </a:t>
            </a:r>
            <a:r>
              <a:rPr lang="en-US" sz="1800" dirty="0" smtClean="0"/>
              <a:t>undetermined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912" y="762527"/>
            <a:ext cx="2922950" cy="1980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637" y="952763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532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Sacral </a:t>
            </a:r>
            <a:r>
              <a:rPr lang="en-US" dirty="0" err="1"/>
              <a:t>neuromodulation</a:t>
            </a:r>
            <a:r>
              <a:rPr lang="en-US" dirty="0"/>
              <a:t> is an outpatient surgical procedure in which sacral nerve stimulation occurs through electrodes placed in the S3 foramen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When a short-term test has proved the treatment to be effective for the individual, a permanent external stimulator can be implanted. After implantation, approximately 60%–90% of women report improvement and 30%–50% report cure</a:t>
            </a:r>
          </a:p>
        </p:txBody>
      </p:sp>
    </p:spTree>
    <p:extLst>
      <p:ext uri="{BB962C8B-B14F-4D97-AF65-F5344CB8AC3E}">
        <p14:creationId xmlns:p14="http://schemas.microsoft.com/office/powerpoint/2010/main" val="6785641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success </a:t>
            </a:r>
            <a:r>
              <a:rPr lang="en-US" dirty="0"/>
              <a:t>rates of 54–93 </a:t>
            </a:r>
            <a:r>
              <a:rPr lang="en-US" dirty="0" smtClean="0"/>
              <a:t>%</a:t>
            </a:r>
          </a:p>
          <a:p>
            <a:r>
              <a:rPr lang="en-US" dirty="0" smtClean="0"/>
              <a:t> </a:t>
            </a:r>
            <a:r>
              <a:rPr lang="en-US" dirty="0"/>
              <a:t>low rates of transient local adverse events and efficacy similar to that of anticholinergic medications 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At present, the literature suggests that the main mechanism of action of </a:t>
            </a:r>
            <a:r>
              <a:rPr lang="en-US" dirty="0" err="1"/>
              <a:t>neuromodulation</a:t>
            </a:r>
            <a:r>
              <a:rPr lang="en-US" dirty="0"/>
              <a:t> is the plastic reorganization of the cortical network triggered by peripheral </a:t>
            </a:r>
            <a:r>
              <a:rPr lang="en-US" dirty="0" err="1"/>
              <a:t>neurostimulation</a:t>
            </a:r>
            <a:r>
              <a:rPr lang="en-US" dirty="0"/>
              <a:t> 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All </a:t>
            </a:r>
            <a:r>
              <a:rPr lang="en-US" dirty="0"/>
              <a:t>these treatments are effective for selected patients and should be offered to postmenopausal women with UUI that is refractory to behavioral and pharmacological therapy.</a:t>
            </a:r>
          </a:p>
        </p:txBody>
      </p:sp>
    </p:spTree>
    <p:extLst>
      <p:ext uri="{BB962C8B-B14F-4D97-AF65-F5344CB8AC3E}">
        <p14:creationId xmlns:p14="http://schemas.microsoft.com/office/powerpoint/2010/main" val="34805784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Antimuscarinic</a:t>
            </a:r>
            <a:r>
              <a:rPr lang="en-US" dirty="0">
                <a:solidFill>
                  <a:prstClr val="black"/>
                </a:solidFill>
              </a:rPr>
              <a:t> agents: oxybutynin (Ditropan), </a:t>
            </a:r>
            <a:r>
              <a:rPr lang="en-US" dirty="0" err="1">
                <a:solidFill>
                  <a:prstClr val="black"/>
                </a:solidFill>
              </a:rPr>
              <a:t>tolterodine</a:t>
            </a:r>
            <a:r>
              <a:rPr lang="en-US" dirty="0">
                <a:solidFill>
                  <a:prstClr val="black"/>
                </a:solidFill>
              </a:rPr>
              <a:t> (Detrol), </a:t>
            </a:r>
            <a:r>
              <a:rPr lang="en-US" dirty="0" err="1">
                <a:solidFill>
                  <a:prstClr val="black"/>
                </a:solidFill>
              </a:rPr>
              <a:t>solifenacin</a:t>
            </a:r>
            <a:r>
              <a:rPr lang="en-US" dirty="0">
                <a:solidFill>
                  <a:prstClr val="black"/>
                </a:solidFill>
              </a:rPr>
              <a:t> (</a:t>
            </a:r>
            <a:r>
              <a:rPr lang="en-US" dirty="0" err="1">
                <a:solidFill>
                  <a:prstClr val="black"/>
                </a:solidFill>
              </a:rPr>
              <a:t>Vesicare</a:t>
            </a:r>
            <a:r>
              <a:rPr lang="en-US" dirty="0">
                <a:solidFill>
                  <a:prstClr val="black"/>
                </a:solidFill>
              </a:rPr>
              <a:t>), </a:t>
            </a:r>
            <a:r>
              <a:rPr lang="en-US" dirty="0" err="1">
                <a:solidFill>
                  <a:prstClr val="black"/>
                </a:solidFill>
              </a:rPr>
              <a:t>propiverine</a:t>
            </a:r>
            <a:r>
              <a:rPr lang="en-US" dirty="0">
                <a:solidFill>
                  <a:prstClr val="black"/>
                </a:solidFill>
              </a:rPr>
              <a:t> (not available in United States) </a:t>
            </a:r>
          </a:p>
          <a:p>
            <a:r>
              <a:rPr lang="en-US" dirty="0" smtClean="0"/>
              <a:t>Discontinuation </a:t>
            </a:r>
            <a:r>
              <a:rPr lang="en-US" dirty="0"/>
              <a:t>because of adverse effects such as dry mouth, constipation, blurred vision or fatigue is frequent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Contraindications to anticholinergic medications include untreated narrow-angle glaucoma and cardiac arrhythmias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 recent longitudinal cohort study showed a risk of deterioration in cognitive function and brain atrophy with prolonged use of anticholinergics, particularly in the elderly </a:t>
            </a:r>
          </a:p>
        </p:txBody>
      </p:sp>
    </p:spTree>
    <p:extLst>
      <p:ext uri="{BB962C8B-B14F-4D97-AF65-F5344CB8AC3E}">
        <p14:creationId xmlns:p14="http://schemas.microsoft.com/office/powerpoint/2010/main" val="20863884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beta-3 adrenergic agonist (</a:t>
            </a:r>
            <a:r>
              <a:rPr lang="en-US" dirty="0" err="1"/>
              <a:t>mirabegron</a:t>
            </a:r>
            <a:r>
              <a:rPr lang="en-US" dirty="0"/>
              <a:t>) is also available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Stimulation of beta-3 adrenergic receptors stimulates relaxation of bladder smooth muscle, with a consequent increase in urine storage capacity. </a:t>
            </a:r>
            <a:endParaRPr lang="en-US" dirty="0" smtClean="0"/>
          </a:p>
          <a:p>
            <a:r>
              <a:rPr lang="en-US" dirty="0" err="1" smtClean="0"/>
              <a:t>Mirabegron</a:t>
            </a:r>
            <a:r>
              <a:rPr lang="en-US" dirty="0" smtClean="0"/>
              <a:t> </a:t>
            </a:r>
            <a:r>
              <a:rPr lang="en-US" dirty="0"/>
              <a:t>has resulted in a significant reduction of UUI episodes compared with placebo in several trials 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most common adverse events of </a:t>
            </a:r>
            <a:r>
              <a:rPr lang="en-US" dirty="0" err="1"/>
              <a:t>mirabegron</a:t>
            </a:r>
            <a:r>
              <a:rPr lang="en-US" dirty="0"/>
              <a:t> are hypertension, </a:t>
            </a:r>
            <a:r>
              <a:rPr lang="en-US" dirty="0" err="1"/>
              <a:t>nasopharyngitis</a:t>
            </a:r>
            <a:r>
              <a:rPr lang="en-US" dirty="0"/>
              <a:t> and urinary tract infection.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general, the cardiovascular safety of </a:t>
            </a:r>
            <a:r>
              <a:rPr lang="en-US" dirty="0" err="1"/>
              <a:t>mirabegron</a:t>
            </a:r>
            <a:r>
              <a:rPr lang="en-US" dirty="0"/>
              <a:t> is comparable with that of anticholinergics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However, </a:t>
            </a:r>
            <a:r>
              <a:rPr lang="en-US" dirty="0" err="1"/>
              <a:t>mirabegron</a:t>
            </a:r>
            <a:r>
              <a:rPr lang="en-US" dirty="0"/>
              <a:t> should be not offered to patients with uncontrolled hypertension. </a:t>
            </a:r>
          </a:p>
        </p:txBody>
      </p:sp>
    </p:spTree>
    <p:extLst>
      <p:ext uri="{BB962C8B-B14F-4D97-AF65-F5344CB8AC3E}">
        <p14:creationId xmlns:p14="http://schemas.microsoft.com/office/powerpoint/2010/main" val="2984730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en-US" sz="3200" b="1" dirty="0">
              <a:solidFill>
                <a:srgbClr val="0070C0"/>
              </a:solidFill>
            </a:endParaRPr>
          </a:p>
          <a:p>
            <a:pPr lvl="0" algn="r">
              <a:buClr>
                <a:srgbClr val="83992A"/>
              </a:buClr>
            </a:pPr>
            <a:r>
              <a:rPr lang="en-US" sz="32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The physiology of the bladder and urethra involves ;</a:t>
            </a: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storage </a:t>
            </a:r>
            <a:r>
              <a:rPr lang="en-US" b="1" dirty="0">
                <a:solidFill>
                  <a:schemeClr val="tx1"/>
                </a:solidFill>
              </a:rPr>
              <a:t>and voiding </a:t>
            </a:r>
            <a:r>
              <a:rPr lang="en-US" b="1" dirty="0" smtClean="0">
                <a:solidFill>
                  <a:schemeClr val="tx1"/>
                </a:solidFill>
              </a:rPr>
              <a:t>function </a:t>
            </a:r>
            <a:r>
              <a:rPr lang="en-US" b="1" dirty="0">
                <a:solidFill>
                  <a:schemeClr val="tx1"/>
                </a:solidFill>
              </a:rPr>
              <a:t>indicating the varied presentations of lower urinary tract symptoms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r>
              <a:rPr lang="en-US" dirty="0" smtClean="0"/>
              <a:t> </a:t>
            </a:r>
            <a:r>
              <a:rPr lang="en-US" b="1" dirty="0">
                <a:solidFill>
                  <a:srgbClr val="002060"/>
                </a:solidFill>
              </a:rPr>
              <a:t>Storage dysfunction </a:t>
            </a:r>
            <a:r>
              <a:rPr lang="en-US" dirty="0"/>
              <a:t>includes symptoms of </a:t>
            </a:r>
            <a:r>
              <a:rPr lang="en-US" b="1" dirty="0">
                <a:solidFill>
                  <a:srgbClr val="0070C0"/>
                </a:solidFill>
              </a:rPr>
              <a:t>frequency, urgency, </a:t>
            </a:r>
            <a:r>
              <a:rPr lang="en-US" b="1" dirty="0" smtClean="0">
                <a:solidFill>
                  <a:srgbClr val="0070C0"/>
                </a:solidFill>
              </a:rPr>
              <a:t>nocturnal, </a:t>
            </a:r>
            <a:r>
              <a:rPr lang="en-US" b="1" dirty="0">
                <a:solidFill>
                  <a:srgbClr val="0070C0"/>
                </a:solidFill>
              </a:rPr>
              <a:t>urge and stress incontinence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Voiding dysfunction may include </a:t>
            </a:r>
            <a:r>
              <a:rPr lang="en-US" b="1" dirty="0">
                <a:solidFill>
                  <a:srgbClr val="0070C0"/>
                </a:solidFill>
              </a:rPr>
              <a:t>slow stream, hesitancy, straining to void and incomplete emptying </a:t>
            </a:r>
          </a:p>
        </p:txBody>
      </p:sp>
    </p:spTree>
    <p:extLst>
      <p:ext uri="{BB962C8B-B14F-4D97-AF65-F5344CB8AC3E}">
        <p14:creationId xmlns:p14="http://schemas.microsoft.com/office/powerpoint/2010/main" val="139313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Treatment of refractory UUI and overactive bladder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There are 3 FDA-approved treatments for women with persistent urgency incontinence symptoms or intolerance to medications. </a:t>
            </a:r>
            <a:endParaRPr lang="fa-IR" dirty="0"/>
          </a:p>
          <a:p>
            <a:r>
              <a:rPr lang="en-US" dirty="0" err="1"/>
              <a:t>Onabotulinum</a:t>
            </a:r>
            <a:r>
              <a:rPr lang="en-US" dirty="0"/>
              <a:t> toxin A (</a:t>
            </a:r>
            <a:r>
              <a:rPr lang="en-US" dirty="0" err="1"/>
              <a:t>onabotA</a:t>
            </a:r>
            <a:r>
              <a:rPr lang="en-US" dirty="0"/>
              <a:t>, 100 UI) blocks the presynaptic release of acetylcholine, thus decreasing muscarinic receptor activation and detrusor contraction.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drug is injected into the bladder through a </a:t>
            </a:r>
            <a:r>
              <a:rPr lang="en-US" dirty="0" err="1"/>
              <a:t>cystoscope</a:t>
            </a:r>
            <a:r>
              <a:rPr lang="en-US" dirty="0"/>
              <a:t> with local anesthetic in an office setting. </a:t>
            </a:r>
            <a:r>
              <a:rPr lang="en-US" dirty="0" err="1"/>
              <a:t>Onabotulinum</a:t>
            </a:r>
            <a:r>
              <a:rPr lang="en-US" dirty="0"/>
              <a:t> toxin A has been licensed in Europe to treat overactive bladder with persistent or refractory UUI since 2011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Treatment is effective in approximately 65 % of patients for approximately 6–12 months</a:t>
            </a:r>
          </a:p>
        </p:txBody>
      </p:sp>
    </p:spTree>
    <p:extLst>
      <p:ext uri="{BB962C8B-B14F-4D97-AF65-F5344CB8AC3E}">
        <p14:creationId xmlns:p14="http://schemas.microsoft.com/office/powerpoint/2010/main" val="14304423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Posterior </a:t>
            </a:r>
            <a:r>
              <a:rPr lang="en-US" dirty="0" err="1"/>
              <a:t>tibial</a:t>
            </a:r>
            <a:r>
              <a:rPr lang="en-US" dirty="0"/>
              <a:t> nerve stimulation is an office procedure consisting of 12 weekly 30-minute sessions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 small acupuncture needle is placed posterior and superior to the medial malleolus to stimulate the posterior </a:t>
            </a:r>
            <a:r>
              <a:rPr lang="en-US" dirty="0" err="1"/>
              <a:t>tibial</a:t>
            </a:r>
            <a:r>
              <a:rPr lang="en-US" dirty="0"/>
              <a:t> nerve peripherally and to modulate the sacral nerve plexus through the S2-S4 nerves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 exact mechanism of action of posterior </a:t>
            </a:r>
            <a:r>
              <a:rPr lang="en-US" dirty="0" err="1"/>
              <a:t>tibial</a:t>
            </a:r>
            <a:r>
              <a:rPr lang="en-US" dirty="0"/>
              <a:t> nerve stimulation on bladder function is unclear but it is likely mediated through the retrograde stimulation of the sacral nerve plexus. </a:t>
            </a:r>
          </a:p>
        </p:txBody>
      </p:sp>
    </p:spTree>
    <p:extLst>
      <p:ext uri="{BB962C8B-B14F-4D97-AF65-F5344CB8AC3E}">
        <p14:creationId xmlns:p14="http://schemas.microsoft.com/office/powerpoint/2010/main" val="38806823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. Laser energy has been proposed for the management of mild to moderate SUI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cure rate of SUI after a laser procedure was reported to be between 62 % and 78 </a:t>
            </a:r>
            <a:r>
              <a:rPr lang="en-US" dirty="0" smtClean="0"/>
              <a:t>%.</a:t>
            </a:r>
          </a:p>
          <a:p>
            <a:r>
              <a:rPr lang="en-US" dirty="0" smtClean="0"/>
              <a:t>despite </a:t>
            </a:r>
            <a:r>
              <a:rPr lang="en-US" dirty="0"/>
              <a:t>the short-term data suggesting a beneficial effect, there is still insufficient evidence to offer it as an alternative over the gold standard approaches (pelvic floor muscle training, </a:t>
            </a:r>
            <a:r>
              <a:rPr lang="en-US" dirty="0" err="1"/>
              <a:t>midurethral</a:t>
            </a:r>
            <a:r>
              <a:rPr lang="en-US" dirty="0"/>
              <a:t> slings)</a:t>
            </a:r>
          </a:p>
        </p:txBody>
      </p:sp>
    </p:spTree>
    <p:extLst>
      <p:ext uri="{BB962C8B-B14F-4D97-AF65-F5344CB8AC3E}">
        <p14:creationId xmlns:p14="http://schemas.microsoft.com/office/powerpoint/2010/main" val="41462721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Pathophysiology of </a:t>
            </a:r>
            <a:r>
              <a:rPr lang="en-US" sz="26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nocturia</a:t>
            </a:r>
            <a:r>
              <a:rPr lang="en-US" sz="2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in the elderly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657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Nocturnal </a:t>
            </a:r>
            <a:r>
              <a:rPr lang="en-US" sz="2400" dirty="0"/>
              <a:t>polyuria Low levels of antidiuretic hormone at </a:t>
            </a:r>
            <a:r>
              <a:rPr lang="en-US" sz="2400" dirty="0" smtClean="0"/>
              <a:t>night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Altered circadian rhythm in plasma vasopressin levels Increased sodium excretion at night </a:t>
            </a:r>
            <a:endParaRPr lang="en-US" sz="2400" dirty="0" smtClean="0"/>
          </a:p>
          <a:p>
            <a:r>
              <a:rPr lang="en-US" sz="2400" dirty="0" smtClean="0"/>
              <a:t>Decreased </a:t>
            </a:r>
            <a:r>
              <a:rPr lang="en-US" sz="2400" dirty="0"/>
              <a:t>nocturnal bladder </a:t>
            </a:r>
            <a:r>
              <a:rPr lang="en-US" sz="2400" dirty="0" smtClean="0"/>
              <a:t>capacity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Comorbid conditions (diabetes mellitus, </a:t>
            </a:r>
            <a:r>
              <a:rPr lang="en-US" sz="2400" dirty="0" smtClean="0"/>
              <a:t>Increased </a:t>
            </a:r>
            <a:r>
              <a:rPr lang="en-US" sz="2400" dirty="0"/>
              <a:t>irritative </a:t>
            </a:r>
            <a:r>
              <a:rPr lang="en-US" sz="2400" dirty="0" smtClean="0"/>
              <a:t>symptoms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Overactive bladder </a:t>
            </a:r>
            <a:r>
              <a:rPr lang="en-US" sz="2400" dirty="0" smtClean="0"/>
              <a:t>Age-related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803900" y="1739136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changes Decreased functional bladder capacity Decreased maximum urinary flow rate Decreased ability to postpone urination Increase 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postvoid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residual volume Diminished bladder compliance Detrusor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overactivity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Decreased renal ability to concentrate urine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 in nighttime plasma natriuretic peptide Increase in blood pressure Increase in nighttime catecholamine levels Decrease in plasma melatonin levels Mobilization of edema fluid Autonomic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dysfunction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5458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Risk factors for </a:t>
            </a:r>
            <a:r>
              <a:rPr lang="en-US" dirty="0" err="1"/>
              <a:t>nocturia</a:t>
            </a:r>
            <a:r>
              <a:rPr lang="en-US" dirty="0"/>
              <a:t> Older age </a:t>
            </a:r>
            <a:r>
              <a:rPr lang="en-US" dirty="0" smtClean="0"/>
              <a:t>Obesity</a:t>
            </a:r>
          </a:p>
          <a:p>
            <a:r>
              <a:rPr lang="en-US" dirty="0" smtClean="0"/>
              <a:t> </a:t>
            </a:r>
            <a:r>
              <a:rPr lang="en-US" dirty="0"/>
              <a:t>Nocturnal eating and poor daytime appetite Obstructive sleep apnea Depression Frequent </a:t>
            </a:r>
            <a:r>
              <a:rPr lang="en-US" dirty="0" smtClean="0"/>
              <a:t>napping</a:t>
            </a:r>
          </a:p>
          <a:p>
            <a:r>
              <a:rPr lang="en-US" dirty="0" smtClean="0"/>
              <a:t> </a:t>
            </a:r>
            <a:r>
              <a:rPr lang="en-US" dirty="0"/>
              <a:t>Congestive heart failure </a:t>
            </a:r>
            <a:endParaRPr lang="en-US" dirty="0" smtClean="0"/>
          </a:p>
          <a:p>
            <a:r>
              <a:rPr lang="en-US" dirty="0" smtClean="0"/>
              <a:t>Diabetes </a:t>
            </a:r>
            <a:r>
              <a:rPr lang="en-US" dirty="0"/>
              <a:t>mellitus Spinal </a:t>
            </a:r>
            <a:r>
              <a:rPr lang="en-US" dirty="0" smtClean="0"/>
              <a:t>stenosis</a:t>
            </a:r>
          </a:p>
          <a:p>
            <a:r>
              <a:rPr lang="en-US" dirty="0" smtClean="0"/>
              <a:t> </a:t>
            </a:r>
            <a:r>
              <a:rPr lang="en-US" dirty="0"/>
              <a:t>Recurrent </a:t>
            </a:r>
            <a:r>
              <a:rPr lang="en-US" dirty="0" smtClean="0"/>
              <a:t>cystitis</a:t>
            </a:r>
          </a:p>
          <a:p>
            <a:r>
              <a:rPr lang="en-US" dirty="0" smtClean="0"/>
              <a:t> </a:t>
            </a:r>
            <a:r>
              <a:rPr lang="en-US" dirty="0"/>
              <a:t>Lung disease Drugs: </a:t>
            </a:r>
            <a:endParaRPr lang="en-US" dirty="0" smtClean="0"/>
          </a:p>
          <a:p>
            <a:r>
              <a:rPr lang="en-US" dirty="0" smtClean="0"/>
              <a:t>cholinesterase </a:t>
            </a:r>
            <a:r>
              <a:rPr lang="en-US" dirty="0"/>
              <a:t>inhibitors, beta-blockers, calcium channel blockers, antihistamine</a:t>
            </a:r>
          </a:p>
        </p:txBody>
      </p:sp>
    </p:spTree>
    <p:extLst>
      <p:ext uri="{BB962C8B-B14F-4D97-AF65-F5344CB8AC3E}">
        <p14:creationId xmlns:p14="http://schemas.microsoft.com/office/powerpoint/2010/main" val="18371727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Management strategies for </a:t>
            </a:r>
            <a:r>
              <a:rPr lang="en-US" dirty="0" err="1" smtClean="0"/>
              <a:t>nocturia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General approach Address underlying causes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  </a:t>
            </a:r>
            <a:r>
              <a:rPr lang="en-US" dirty="0"/>
              <a:t>treat diabetes mellitus, diabetes insipidus</a:t>
            </a:r>
            <a:r>
              <a:rPr lang="en-US" dirty="0" smtClean="0"/>
              <a:t>, </a:t>
            </a:r>
            <a:r>
              <a:rPr lang="en-US" dirty="0"/>
              <a:t>infections; </a:t>
            </a:r>
            <a:r>
              <a:rPr lang="en-US" dirty="0" smtClean="0"/>
              <a:t>correct </a:t>
            </a:r>
            <a:r>
              <a:rPr lang="en-US" dirty="0"/>
              <a:t>metabolic disorders </a:t>
            </a:r>
            <a:endParaRPr lang="en-US" dirty="0" smtClean="0"/>
          </a:p>
          <a:p>
            <a:r>
              <a:rPr lang="en-US" dirty="0" smtClean="0"/>
              <a:t>Survey </a:t>
            </a:r>
            <a:r>
              <a:rPr lang="en-US" dirty="0"/>
              <a:t>the patient’s medications Refer to specialists (</a:t>
            </a:r>
            <a:r>
              <a:rPr lang="en-US" dirty="0" err="1"/>
              <a:t>eg</a:t>
            </a:r>
            <a:r>
              <a:rPr lang="en-US" dirty="0"/>
              <a:t>, a pulmonologist for obstructive sleep apnea, a urologist for benign prostatic hyperplasia) </a:t>
            </a:r>
            <a:endParaRPr lang="en-US" dirty="0" smtClean="0"/>
          </a:p>
          <a:p>
            <a:r>
              <a:rPr lang="en-US" dirty="0" err="1" smtClean="0"/>
              <a:t>Nonpharmacologic</a:t>
            </a:r>
            <a:r>
              <a:rPr lang="en-US" dirty="0" smtClean="0"/>
              <a:t> measures</a:t>
            </a:r>
          </a:p>
          <a:p>
            <a:r>
              <a:rPr lang="en-US" dirty="0" smtClean="0"/>
              <a:t> </a:t>
            </a:r>
            <a:r>
              <a:rPr lang="en-US" dirty="0"/>
              <a:t>Avoiding nighttime fluid intake, including alcohol and caffeine Compression stockings Leg elevation during the afternoon </a:t>
            </a:r>
            <a:endParaRPr lang="en-US" dirty="0" smtClean="0"/>
          </a:p>
          <a:p>
            <a:r>
              <a:rPr lang="en-US" dirty="0" smtClean="0"/>
              <a:t>Continuous </a:t>
            </a:r>
            <a:r>
              <a:rPr lang="en-US" dirty="0"/>
              <a:t>positive airway pressure for obstructive sleep apnea Moderate exercise Reducing </a:t>
            </a:r>
            <a:r>
              <a:rPr lang="en-US" dirty="0" err="1"/>
              <a:t>nonsleep</a:t>
            </a:r>
            <a:r>
              <a:rPr lang="en-US" dirty="0"/>
              <a:t> time in bed Sleeping in a warm bed Phototherapy</a:t>
            </a:r>
          </a:p>
        </p:txBody>
      </p:sp>
    </p:spTree>
    <p:extLst>
      <p:ext uri="{BB962C8B-B14F-4D97-AF65-F5344CB8AC3E}">
        <p14:creationId xmlns:p14="http://schemas.microsoft.com/office/powerpoint/2010/main" val="20522049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Pharmacologic therapies </a:t>
            </a:r>
            <a:endParaRPr lang="en-US" dirty="0" smtClean="0"/>
          </a:p>
          <a:p>
            <a:r>
              <a:rPr lang="en-US" dirty="0" smtClean="0"/>
              <a:t>Desmopressin </a:t>
            </a:r>
            <a:r>
              <a:rPr lang="en-US" dirty="0"/>
              <a:t>(DDAVP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 err="1"/>
              <a:t>Antimuscarinic</a:t>
            </a:r>
            <a:r>
              <a:rPr lang="en-US" dirty="0"/>
              <a:t> agents: oxybutynin (Ditropan), </a:t>
            </a:r>
            <a:r>
              <a:rPr lang="en-US" dirty="0" err="1"/>
              <a:t>tolterodine</a:t>
            </a:r>
            <a:r>
              <a:rPr lang="en-US" dirty="0"/>
              <a:t> (Detrol), </a:t>
            </a:r>
            <a:r>
              <a:rPr lang="en-US" dirty="0" err="1"/>
              <a:t>solifenacin</a:t>
            </a:r>
            <a:r>
              <a:rPr lang="en-US" dirty="0"/>
              <a:t> (</a:t>
            </a:r>
            <a:r>
              <a:rPr lang="en-US" dirty="0" err="1"/>
              <a:t>Vesicare</a:t>
            </a:r>
            <a:r>
              <a:rPr lang="en-US" dirty="0"/>
              <a:t>), </a:t>
            </a:r>
            <a:r>
              <a:rPr lang="en-US" dirty="0" err="1"/>
              <a:t>propiverine</a:t>
            </a:r>
            <a:r>
              <a:rPr lang="en-US" dirty="0"/>
              <a:t> (not available in United States) </a:t>
            </a:r>
            <a:endParaRPr lang="en-US" dirty="0" smtClean="0"/>
          </a:p>
          <a:p>
            <a:r>
              <a:rPr lang="en-US" dirty="0" smtClean="0"/>
              <a:t>Diuretics</a:t>
            </a:r>
            <a:r>
              <a:rPr lang="en-US" dirty="0"/>
              <a:t>: hydrochlorothiazide, furosemide (Lasix) Cyclo-oxygenase-2 inhibitors: celecoxib (Celebrex) Other nonsteroidal anti-inflammatory drugs: diclofenac (</a:t>
            </a:r>
            <a:r>
              <a:rPr lang="en-US" dirty="0" err="1"/>
              <a:t>Voltaren</a:t>
            </a:r>
            <a:r>
              <a:rPr lang="en-US" dirty="0"/>
              <a:t>), </a:t>
            </a:r>
            <a:r>
              <a:rPr lang="en-US" dirty="0" err="1" smtClean="0"/>
              <a:t>loxoprofen</a:t>
            </a:r>
            <a:r>
              <a:rPr lang="en-US" dirty="0" smtClean="0"/>
              <a:t> </a:t>
            </a:r>
            <a:r>
              <a:rPr lang="en-US" dirty="0"/>
              <a:t>(not available in United States) Botulinum </a:t>
            </a:r>
            <a:r>
              <a:rPr lang="en-US" dirty="0" err="1"/>
              <a:t>toxi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0628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• Tight control of blood sugar for patients with diabetes mellitus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Treatment of diabetes insipidus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Referral for patients with primary </a:t>
            </a:r>
            <a:r>
              <a:rPr lang="en-US" dirty="0" err="1"/>
              <a:t>polydip</a:t>
            </a:r>
            <a:r>
              <a:rPr lang="en-US" dirty="0" err="1" smtClean="0"/>
              <a:t>sia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• Management of hypercalcemia and </a:t>
            </a:r>
            <a:r>
              <a:rPr lang="en-US" dirty="0" smtClean="0"/>
              <a:t>hypokalemia </a:t>
            </a:r>
          </a:p>
          <a:p>
            <a:r>
              <a:rPr lang="en-US" dirty="0" smtClean="0"/>
              <a:t>• </a:t>
            </a:r>
            <a:r>
              <a:rPr lang="en-US" dirty="0"/>
              <a:t>A survey of </a:t>
            </a:r>
            <a:r>
              <a:rPr lang="en-US" dirty="0" smtClean="0"/>
              <a:t>medications</a:t>
            </a:r>
          </a:p>
          <a:p>
            <a:r>
              <a:rPr lang="en-US" dirty="0" smtClean="0"/>
              <a:t> </a:t>
            </a:r>
            <a:r>
              <a:rPr lang="en-US" dirty="0"/>
              <a:t>• Treatment of infections.</a:t>
            </a:r>
          </a:p>
        </p:txBody>
      </p:sp>
    </p:spTree>
    <p:extLst>
      <p:ext uri="{BB962C8B-B14F-4D97-AF65-F5344CB8AC3E}">
        <p14:creationId xmlns:p14="http://schemas.microsoft.com/office/powerpoint/2010/main" val="20064961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" y="982132"/>
            <a:ext cx="10802983" cy="52619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68847" y="1280122"/>
            <a:ext cx="37625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fa-IR" sz="4000" b="1" dirty="0">
                <a:solidFill>
                  <a:srgbClr val="FF0000"/>
                </a:solidFill>
              </a:rPr>
              <a:t>ممنون از توجه شما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607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37901" y="191829"/>
            <a:ext cx="9601196" cy="130386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n>
                  <a:noFill/>
                </a:ln>
                <a:solidFill>
                  <a:srgbClr val="002060"/>
                </a:solidFill>
                <a:ea typeface="+mn-ea"/>
                <a:cs typeface="+mn-cs"/>
              </a:rPr>
              <a:t>urinary incontinence  in old women </a:t>
            </a:r>
            <a:endParaRPr lang="en-US" sz="8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391" y="1718974"/>
            <a:ext cx="9601196" cy="331893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Stress urinary incontinence (SUI) </a:t>
            </a:r>
            <a:r>
              <a:rPr lang="en-US" sz="2800" dirty="0" smtClean="0"/>
              <a:t>is defined as involuntary loss of urine with increases in abdominal pressure such as during exercise or coughing . The main etiology is a poorly functioning urethral closure mechanism and a loss of anatomic urethral support.</a:t>
            </a:r>
            <a:endParaRPr lang="fa-IR" sz="2800" dirty="0" smtClean="0"/>
          </a:p>
          <a:p>
            <a:pPr lvl="0">
              <a:buClr>
                <a:srgbClr val="83992A"/>
              </a:buClr>
            </a:pPr>
            <a:r>
              <a:rPr lang="en-US" b="1" dirty="0">
                <a:solidFill>
                  <a:srgbClr val="C00000"/>
                </a:solidFill>
              </a:rPr>
              <a:t> the maximal urethral closure pressure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 significantly decreased in the older women, indicating that </a:t>
            </a:r>
            <a:r>
              <a:rPr lang="en-US" b="1" dirty="0">
                <a:solidFill>
                  <a:srgbClr val="C00000"/>
                </a:solidFill>
              </a:rPr>
              <a:t>urethral intrinsic sphincter deficiency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progressed with age.</a:t>
            </a:r>
          </a:p>
          <a:p>
            <a:pPr lvl="0">
              <a:buClr>
                <a:srgbClr val="83992A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 However, a lower maximal urethral closure pressure has been associated with surgical failure of a mid-urethral sling, which is the mainstay treatment for stress urinary incontinence</a:t>
            </a:r>
          </a:p>
          <a:p>
            <a:endParaRPr lang="fa-IR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1416" y="-31449"/>
            <a:ext cx="2705100" cy="1685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141" y="191828"/>
            <a:ext cx="2533650" cy="161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0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417" y="664322"/>
            <a:ext cx="2536156" cy="16216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Among the elderly postmenopausal women, the pelvic muscles show loss of volume and tone.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ligamentous and connective tissue support for the pelvic organs gradually fail because of ageing.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weakened pelvic floor increases the risk of pelvic organ prolapse causing cystocele, rectocele and uterine prolapse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Stage 3-4 prolapse of pelvic organs can cause </a:t>
            </a:r>
            <a:r>
              <a:rPr lang="en-US" dirty="0" smtClean="0"/>
              <a:t>UI</a:t>
            </a:r>
          </a:p>
          <a:p>
            <a:r>
              <a:rPr lang="en-US" dirty="0" smtClean="0"/>
              <a:t>. </a:t>
            </a:r>
            <a:r>
              <a:rPr lang="en-US" dirty="0"/>
              <a:t>A weakened pelvic floor also allows a hypermobile urethra to slide downwards during sudden increase in </a:t>
            </a:r>
            <a:r>
              <a:rPr lang="en-US" dirty="0" smtClean="0"/>
              <a:t>intra abdominal </a:t>
            </a:r>
            <a:r>
              <a:rPr lang="en-US" dirty="0"/>
              <a:t>pressure</a:t>
            </a:r>
          </a:p>
        </p:txBody>
      </p:sp>
    </p:spTree>
    <p:extLst>
      <p:ext uri="{BB962C8B-B14F-4D97-AF65-F5344CB8AC3E}">
        <p14:creationId xmlns:p14="http://schemas.microsoft.com/office/powerpoint/2010/main" val="2209682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37901" y="720875"/>
            <a:ext cx="9601196" cy="1303867"/>
          </a:xfrm>
        </p:spPr>
        <p:txBody>
          <a:bodyPr/>
          <a:lstStyle/>
          <a:p>
            <a:r>
              <a:rPr lang="en-US" dirty="0"/>
              <a:t>Urinary Urgency in the Elderly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074" y="2459432"/>
            <a:ext cx="10591799" cy="331893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Urgency: “Urgency is a lower urinary tract (storage) symptom (LUTS) defined as the complaint of a sudden compelling desire to pass urine, which is difficult to defer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lvl="0">
              <a:buClr>
                <a:srgbClr val="83992A"/>
              </a:buClr>
            </a:pPr>
            <a:r>
              <a:rPr lang="en-US" dirty="0"/>
              <a:t>• Urgency (urinary) incontinence (UUI): Complaint of involuntary loss of urine associated with urgency</a:t>
            </a:r>
            <a:r>
              <a:rPr lang="en-US" dirty="0" smtClean="0"/>
              <a:t>.</a:t>
            </a:r>
          </a:p>
          <a:p>
            <a:pPr lvl="0">
              <a:buClr>
                <a:srgbClr val="83992A"/>
              </a:buClr>
            </a:pPr>
            <a:r>
              <a:rPr 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an idiopathic condition</a:t>
            </a:r>
            <a:r>
              <a:rPr 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. </a:t>
            </a: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systemic neurologic disorders (e.g. Parkinson disease, multiple sclerosis, pelvic or spinal nerve injury). </a:t>
            </a:r>
            <a:endParaRPr lang="fa-IR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• Overactive bladder (OAB) syndrome: Urinary urgency, usually accompanied by frequency and </a:t>
            </a:r>
            <a:r>
              <a:rPr lang="en-US" dirty="0" err="1"/>
              <a:t>nocturia</a:t>
            </a:r>
            <a:r>
              <a:rPr lang="en-US" dirty="0"/>
              <a:t>, with or without urgency urinary incontinence, in the </a:t>
            </a:r>
            <a:r>
              <a:rPr lang="en-US" dirty="0" smtClean="0"/>
              <a:t>absence </a:t>
            </a:r>
            <a:r>
              <a:rPr lang="en-US" dirty="0"/>
              <a:t>of urinary tract infection (UTI) or other obvious pathology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022" y="628637"/>
            <a:ext cx="3541951" cy="183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91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11" y="320952"/>
            <a:ext cx="9601196" cy="1303867"/>
          </a:xfrm>
        </p:spPr>
        <p:txBody>
          <a:bodyPr/>
          <a:lstStyle/>
          <a:p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 older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adults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638886"/>
            <a:ext cx="9720073" cy="4818184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patients with stress urinary incontinence also had voiding dysfunction </a:t>
            </a:r>
            <a:r>
              <a:rPr lang="en-US" sz="3200" dirty="0" smtClean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detrusor </a:t>
            </a:r>
            <a:r>
              <a:rPr lang="en-US" sz="3200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contractility and urinary flow rate decreased with age, particularly in women older than 60 years </a:t>
            </a:r>
            <a:r>
              <a:rPr lang="en-US" sz="3200" dirty="0" smtClean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00206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In women, voiding dysfunction may be caused by anatomical outlet obstruction or impaired detrusor contractility</a:t>
            </a:r>
            <a:r>
              <a:rPr lang="en-US" sz="2400" dirty="0" smtClean="0">
                <a:solidFill>
                  <a:srgbClr val="7030A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 smtClean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300" dirty="0">
                <a:latin typeface="Bahnschrift" panose="020B0502040204020203" pitchFamily="34" charset="0"/>
                <a:cs typeface="Arial" panose="020B0604020202020204" pitchFamily="34" charset="0"/>
              </a:rPr>
              <a:t>Another retrospective cohort study of women who underwent urodynamic measurements reported that </a:t>
            </a:r>
            <a:r>
              <a:rPr lang="en-US" sz="3300" dirty="0">
                <a:solidFill>
                  <a:srgbClr val="7030A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24% of the patients had bladder voiding dysfunction, and that this incidence was similar to the incidence of storage dysfunction</a:t>
            </a:r>
            <a:endParaRPr lang="en-US" sz="3300" dirty="0" smtClean="0">
              <a:solidFill>
                <a:srgbClr val="7030A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00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2424</TotalTime>
  <Words>3679</Words>
  <Application>Microsoft Office PowerPoint</Application>
  <PresentationFormat>Widescreen</PresentationFormat>
  <Paragraphs>297</Paragraphs>
  <Slides>58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Adobe Devanagari</vt:lpstr>
      <vt:lpstr>Arial</vt:lpstr>
      <vt:lpstr>Bahnschrift</vt:lpstr>
      <vt:lpstr>Calibri</vt:lpstr>
      <vt:lpstr>Garamond</vt:lpstr>
      <vt:lpstr>Merriweather</vt:lpstr>
      <vt:lpstr>MuseoSans</vt:lpstr>
      <vt:lpstr>Times New Roman</vt:lpstr>
      <vt:lpstr>Organic</vt:lpstr>
      <vt:lpstr>Lower urinary tract symptoms in aging women</vt:lpstr>
      <vt:lpstr>PowerPoint Presentation</vt:lpstr>
      <vt:lpstr>PowerPoint Presentation</vt:lpstr>
      <vt:lpstr>PowerPoint Presentation</vt:lpstr>
      <vt:lpstr>PowerPoint Presentation</vt:lpstr>
      <vt:lpstr>urinary incontinence  in old women </vt:lpstr>
      <vt:lpstr>PowerPoint Presentation</vt:lpstr>
      <vt:lpstr>Urinary Urgency in the Elderly</vt:lpstr>
      <vt:lpstr>In older adults</vt:lpstr>
      <vt:lpstr>In older adults</vt:lpstr>
      <vt:lpstr>PowerPoint Presentation</vt:lpstr>
      <vt:lpstr>PowerPoint Presentation</vt:lpstr>
      <vt:lpstr>Conditions associated with urinary urgency and UUI  – </vt:lpstr>
      <vt:lpstr>PowerPoint Presentation</vt:lpstr>
      <vt:lpstr>PowerPoint Presentation</vt:lpstr>
      <vt:lpstr>Variants of detrusor over-activity include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ischemia-induced detrusor overactivity exist.  </vt:lpstr>
      <vt:lpstr>PowerPoint Presentation</vt:lpstr>
      <vt:lpstr>PowerPoint Presentation</vt:lpstr>
      <vt:lpstr>PowerPoint Presentation</vt:lpstr>
      <vt:lpstr>PowerPoint Presentation</vt:lpstr>
      <vt:lpstr>Ageing changes the diurnal pattern of fluid excretion due to  </vt:lpstr>
      <vt:lpstr>PowerPoint Presentation</vt:lpstr>
      <vt:lpstr>PowerPoint Presentation</vt:lpstr>
      <vt:lpstr>Dehydration risks in the elderly include:  </vt:lpstr>
      <vt:lpstr>PowerPoint Presentation</vt:lpstr>
      <vt:lpstr>In the review of systems </vt:lpstr>
      <vt:lpstr>Physical Examination  </vt:lpstr>
      <vt:lpstr>PowerPoint Presentation</vt:lpstr>
      <vt:lpstr>PowerPoint Presentation</vt:lpstr>
      <vt:lpstr>PowerPoint Presentation</vt:lpstr>
      <vt:lpstr>the main reasons for specialist referral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Pathophysiology of nocturia in the elderly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Tahereh</dc:creator>
  <cp:lastModifiedBy>Tahereh</cp:lastModifiedBy>
  <cp:revision>58</cp:revision>
  <dcterms:created xsi:type="dcterms:W3CDTF">2023-06-08T05:28:32Z</dcterms:created>
  <dcterms:modified xsi:type="dcterms:W3CDTF">2023-06-11T07:39:14Z</dcterms:modified>
</cp:coreProperties>
</file>